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Lst>
  <p:notesMasterIdLst>
    <p:notesMasterId r:id="rId24"/>
  </p:notesMasterIdLst>
  <p:sldIdLst>
    <p:sldId id="256" r:id="rId5"/>
    <p:sldId id="336" r:id="rId6"/>
    <p:sldId id="334" r:id="rId7"/>
    <p:sldId id="335" r:id="rId8"/>
    <p:sldId id="326" r:id="rId9"/>
    <p:sldId id="325" r:id="rId10"/>
    <p:sldId id="341" r:id="rId11"/>
    <p:sldId id="327" r:id="rId12"/>
    <p:sldId id="331" r:id="rId13"/>
    <p:sldId id="319" r:id="rId14"/>
    <p:sldId id="320" r:id="rId15"/>
    <p:sldId id="321" r:id="rId16"/>
    <p:sldId id="323" r:id="rId17"/>
    <p:sldId id="324" r:id="rId18"/>
    <p:sldId id="345" r:id="rId19"/>
    <p:sldId id="347" r:id="rId20"/>
    <p:sldId id="346" r:id="rId21"/>
    <p:sldId id="332" r:id="rId22"/>
    <p:sldId id="344"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B5BB2B-7F99-4520-B9ED-9C2001BB1F47}" v="7" dt="2024-06-07T10:56:25.51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93511" autoAdjust="0"/>
  </p:normalViewPr>
  <p:slideViewPr>
    <p:cSldViewPr snapToGrid="0">
      <p:cViewPr varScale="1">
        <p:scale>
          <a:sx n="75" d="100"/>
          <a:sy n="75" d="100"/>
        </p:scale>
        <p:origin x="6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de-AT"/>
          </a:p>
        </p:txBody>
      </p:sp>
      <p:sp>
        <p:nvSpPr>
          <p:cNvPr id="3" name="Datumsplatzhalt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F1408BE-963E-46CE-A2C6-42F406457217}" type="datetimeFigureOut">
              <a:rPr lang="de-AT" smtClean="0"/>
              <a:t>21.10.2024</a:t>
            </a:fld>
            <a:endParaRPr lang="de-AT"/>
          </a:p>
        </p:txBody>
      </p:sp>
      <p:sp>
        <p:nvSpPr>
          <p:cNvPr id="4" name="Folienbildplatzhalt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de-AT"/>
          </a:p>
        </p:txBody>
      </p:sp>
      <p:sp>
        <p:nvSpPr>
          <p:cNvPr id="5" name="Notizenplatzhalt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de-AT"/>
          </a:p>
        </p:txBody>
      </p:sp>
      <p:sp>
        <p:nvSpPr>
          <p:cNvPr id="7" name="Foliennummernplatzhalt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1A180BF-966A-483C-966E-80FFDA672549}" type="slidenum">
              <a:rPr lang="de-AT" smtClean="0"/>
              <a:t>‹Nr.›</a:t>
            </a:fld>
            <a:endParaRPr lang="de-AT"/>
          </a:p>
        </p:txBody>
      </p:sp>
    </p:spTree>
    <p:extLst>
      <p:ext uri="{BB962C8B-B14F-4D97-AF65-F5344CB8AC3E}">
        <p14:creationId xmlns:p14="http://schemas.microsoft.com/office/powerpoint/2010/main" val="1402523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4708" indent="-174708">
              <a:buFont typeface="Arial" panose="020B0604020202020204" pitchFamily="34" charset="0"/>
              <a:buChar char="•"/>
            </a:pPr>
            <a:r>
              <a:rPr lang="de-DE" dirty="0"/>
              <a:t>Beispiel: Kampfsport, Milchproduktion</a:t>
            </a:r>
            <a:endParaRPr lang="de-AT" dirty="0"/>
          </a:p>
        </p:txBody>
      </p:sp>
      <p:sp>
        <p:nvSpPr>
          <p:cNvPr id="4" name="Foliennummernplatzhalter 3"/>
          <p:cNvSpPr>
            <a:spLocks noGrp="1"/>
          </p:cNvSpPr>
          <p:nvPr>
            <p:ph type="sldNum" sz="quarter" idx="5"/>
          </p:nvPr>
        </p:nvSpPr>
        <p:spPr/>
        <p:txBody>
          <a:bodyPr/>
          <a:lstStyle/>
          <a:p>
            <a:fld id="{21A180BF-966A-483C-966E-80FFDA672549}" type="slidenum">
              <a:rPr lang="de-AT" smtClean="0"/>
              <a:t>5</a:t>
            </a:fld>
            <a:endParaRPr lang="de-AT"/>
          </a:p>
        </p:txBody>
      </p:sp>
    </p:spTree>
    <p:extLst>
      <p:ext uri="{BB962C8B-B14F-4D97-AF65-F5344CB8AC3E}">
        <p14:creationId xmlns:p14="http://schemas.microsoft.com/office/powerpoint/2010/main" val="3919751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1A180BF-966A-483C-966E-80FFDA672549}" type="slidenum">
              <a:rPr lang="de-AT" smtClean="0"/>
              <a:t>6</a:t>
            </a:fld>
            <a:endParaRPr lang="de-AT"/>
          </a:p>
        </p:txBody>
      </p:sp>
    </p:spTree>
    <p:extLst>
      <p:ext uri="{BB962C8B-B14F-4D97-AF65-F5344CB8AC3E}">
        <p14:creationId xmlns:p14="http://schemas.microsoft.com/office/powerpoint/2010/main" val="1893456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1A180BF-966A-483C-966E-80FFDA672549}" type="slidenum">
              <a:rPr lang="de-AT" smtClean="0"/>
              <a:t>7</a:t>
            </a:fld>
            <a:endParaRPr lang="de-AT"/>
          </a:p>
        </p:txBody>
      </p:sp>
    </p:spTree>
    <p:extLst>
      <p:ext uri="{BB962C8B-B14F-4D97-AF65-F5344CB8AC3E}">
        <p14:creationId xmlns:p14="http://schemas.microsoft.com/office/powerpoint/2010/main" val="2207533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1A180BF-966A-483C-966E-80FFDA672549}" type="slidenum">
              <a:rPr lang="de-AT" smtClean="0"/>
              <a:t>18</a:t>
            </a:fld>
            <a:endParaRPr lang="de-AT"/>
          </a:p>
        </p:txBody>
      </p:sp>
    </p:spTree>
    <p:extLst>
      <p:ext uri="{BB962C8B-B14F-4D97-AF65-F5344CB8AC3E}">
        <p14:creationId xmlns:p14="http://schemas.microsoft.com/office/powerpoint/2010/main" val="3630415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8C95C17E-FB8D-4E08-859E-2A274E51BC67}" type="datetimeFigureOut">
              <a:rPr lang="de-AT" smtClean="0"/>
              <a:t>21.10.2024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ECD147C5-4C3A-41B4-8A1C-4BCCFB34CA12}" type="slidenum">
              <a:rPr lang="de-AT" smtClean="0"/>
              <a:t>‹Nr.›</a:t>
            </a:fld>
            <a:endParaRPr lang="de-A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005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C95C17E-FB8D-4E08-859E-2A274E51BC67}" type="datetimeFigureOut">
              <a:rPr lang="de-AT" smtClean="0"/>
              <a:t>21.10.2024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ECD147C5-4C3A-41B4-8A1C-4BCCFB34CA12}" type="slidenum">
              <a:rPr lang="de-AT" smtClean="0"/>
              <a:t>‹Nr.›</a:t>
            </a:fld>
            <a:endParaRPr lang="de-AT"/>
          </a:p>
        </p:txBody>
      </p:sp>
    </p:spTree>
    <p:extLst>
      <p:ext uri="{BB962C8B-B14F-4D97-AF65-F5344CB8AC3E}">
        <p14:creationId xmlns:p14="http://schemas.microsoft.com/office/powerpoint/2010/main" val="3546560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C95C17E-FB8D-4E08-859E-2A274E51BC67}" type="datetimeFigureOut">
              <a:rPr lang="de-AT" smtClean="0"/>
              <a:t>21.10.2024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ECD147C5-4C3A-41B4-8A1C-4BCCFB34CA12}" type="slidenum">
              <a:rPr lang="de-AT" smtClean="0"/>
              <a:t>‹Nr.›</a:t>
            </a:fld>
            <a:endParaRPr lang="de-AT"/>
          </a:p>
        </p:txBody>
      </p:sp>
    </p:spTree>
    <p:extLst>
      <p:ext uri="{BB962C8B-B14F-4D97-AF65-F5344CB8AC3E}">
        <p14:creationId xmlns:p14="http://schemas.microsoft.com/office/powerpoint/2010/main" val="353435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C95C17E-FB8D-4E08-859E-2A274E51BC67}" type="datetimeFigureOut">
              <a:rPr lang="de-AT" smtClean="0"/>
              <a:t>21.10.2024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ECD147C5-4C3A-41B4-8A1C-4BCCFB34CA12}" type="slidenum">
              <a:rPr lang="de-AT" smtClean="0"/>
              <a:t>‹Nr.›</a:t>
            </a:fld>
            <a:endParaRPr lang="de-AT"/>
          </a:p>
        </p:txBody>
      </p:sp>
    </p:spTree>
    <p:extLst>
      <p:ext uri="{BB962C8B-B14F-4D97-AF65-F5344CB8AC3E}">
        <p14:creationId xmlns:p14="http://schemas.microsoft.com/office/powerpoint/2010/main" val="245298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8C95C17E-FB8D-4E08-859E-2A274E51BC67}" type="datetimeFigureOut">
              <a:rPr lang="de-AT" smtClean="0"/>
              <a:t>21.10.2024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ECD147C5-4C3A-41B4-8A1C-4BCCFB34CA12}" type="slidenum">
              <a:rPr lang="de-AT" smtClean="0"/>
              <a:t>‹Nr.›</a:t>
            </a:fld>
            <a:endParaRPr lang="de-A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678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8C95C17E-FB8D-4E08-859E-2A274E51BC67}" type="datetimeFigureOut">
              <a:rPr lang="de-AT" smtClean="0"/>
              <a:t>21.10.2024</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ECD147C5-4C3A-41B4-8A1C-4BCCFB34CA12}" type="slidenum">
              <a:rPr lang="de-AT" smtClean="0"/>
              <a:t>‹Nr.›</a:t>
            </a:fld>
            <a:endParaRPr lang="de-AT"/>
          </a:p>
        </p:txBody>
      </p:sp>
    </p:spTree>
    <p:extLst>
      <p:ext uri="{BB962C8B-B14F-4D97-AF65-F5344CB8AC3E}">
        <p14:creationId xmlns:p14="http://schemas.microsoft.com/office/powerpoint/2010/main" val="3119955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8C95C17E-FB8D-4E08-859E-2A274E51BC67}" type="datetimeFigureOut">
              <a:rPr lang="de-AT" smtClean="0"/>
              <a:t>21.10.2024</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ECD147C5-4C3A-41B4-8A1C-4BCCFB34CA12}" type="slidenum">
              <a:rPr lang="de-AT" smtClean="0"/>
              <a:t>‹Nr.›</a:t>
            </a:fld>
            <a:endParaRPr lang="de-AT"/>
          </a:p>
        </p:txBody>
      </p:sp>
    </p:spTree>
    <p:extLst>
      <p:ext uri="{BB962C8B-B14F-4D97-AF65-F5344CB8AC3E}">
        <p14:creationId xmlns:p14="http://schemas.microsoft.com/office/powerpoint/2010/main" val="69005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8C95C17E-FB8D-4E08-859E-2A274E51BC67}" type="datetimeFigureOut">
              <a:rPr lang="de-AT" smtClean="0"/>
              <a:t>21.10.2024</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ECD147C5-4C3A-41B4-8A1C-4BCCFB34CA12}" type="slidenum">
              <a:rPr lang="de-AT" smtClean="0"/>
              <a:t>‹Nr.›</a:t>
            </a:fld>
            <a:endParaRPr lang="de-AT"/>
          </a:p>
        </p:txBody>
      </p:sp>
    </p:spTree>
    <p:extLst>
      <p:ext uri="{BB962C8B-B14F-4D97-AF65-F5344CB8AC3E}">
        <p14:creationId xmlns:p14="http://schemas.microsoft.com/office/powerpoint/2010/main" val="263105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C95C17E-FB8D-4E08-859E-2A274E51BC67}" type="datetimeFigureOut">
              <a:rPr lang="de-AT" smtClean="0"/>
              <a:t>21.10.2024</a:t>
            </a:fld>
            <a:endParaRPr lang="de-A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de-AT"/>
          </a:p>
        </p:txBody>
      </p:sp>
      <p:sp>
        <p:nvSpPr>
          <p:cNvPr id="9" name="Slide Number Placeholder 8"/>
          <p:cNvSpPr>
            <a:spLocks noGrp="1"/>
          </p:cNvSpPr>
          <p:nvPr>
            <p:ph type="sldNum" sz="quarter" idx="12"/>
          </p:nvPr>
        </p:nvSpPr>
        <p:spPr/>
        <p:txBody>
          <a:bodyPr/>
          <a:lstStyle/>
          <a:p>
            <a:fld id="{ECD147C5-4C3A-41B4-8A1C-4BCCFB34CA12}" type="slidenum">
              <a:rPr lang="de-AT" smtClean="0"/>
              <a:t>‹Nr.›</a:t>
            </a:fld>
            <a:endParaRPr lang="de-AT"/>
          </a:p>
        </p:txBody>
      </p:sp>
    </p:spTree>
    <p:extLst>
      <p:ext uri="{BB962C8B-B14F-4D97-AF65-F5344CB8AC3E}">
        <p14:creationId xmlns:p14="http://schemas.microsoft.com/office/powerpoint/2010/main" val="2333273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C95C17E-FB8D-4E08-859E-2A274E51BC67}" type="datetimeFigureOut">
              <a:rPr lang="de-AT" smtClean="0"/>
              <a:t>21.10.2024</a:t>
            </a:fld>
            <a:endParaRPr lang="de-A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de-A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CD147C5-4C3A-41B4-8A1C-4BCCFB34CA12}" type="slidenum">
              <a:rPr lang="de-AT" smtClean="0"/>
              <a:t>‹Nr.›</a:t>
            </a:fld>
            <a:endParaRPr lang="de-AT"/>
          </a:p>
        </p:txBody>
      </p:sp>
    </p:spTree>
    <p:extLst>
      <p:ext uri="{BB962C8B-B14F-4D97-AF65-F5344CB8AC3E}">
        <p14:creationId xmlns:p14="http://schemas.microsoft.com/office/powerpoint/2010/main" val="159449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8C95C17E-FB8D-4E08-859E-2A274E51BC67}" type="datetimeFigureOut">
              <a:rPr lang="de-AT" smtClean="0"/>
              <a:t>21.10.2024</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ECD147C5-4C3A-41B4-8A1C-4BCCFB34CA12}" type="slidenum">
              <a:rPr lang="de-AT" smtClean="0"/>
              <a:t>‹Nr.›</a:t>
            </a:fld>
            <a:endParaRPr lang="de-AT"/>
          </a:p>
        </p:txBody>
      </p:sp>
    </p:spTree>
    <p:extLst>
      <p:ext uri="{BB962C8B-B14F-4D97-AF65-F5344CB8AC3E}">
        <p14:creationId xmlns:p14="http://schemas.microsoft.com/office/powerpoint/2010/main" val="590098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C95C17E-FB8D-4E08-859E-2A274E51BC67}" type="datetimeFigureOut">
              <a:rPr lang="de-AT" smtClean="0"/>
              <a:t>21.10.2024</a:t>
            </a:fld>
            <a:endParaRPr lang="de-A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de-A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CD147C5-4C3A-41B4-8A1C-4BCCFB34CA12}" type="slidenum">
              <a:rPr lang="de-AT" smtClean="0"/>
              <a:t>‹Nr.›</a:t>
            </a:fld>
            <a:endParaRPr lang="de-A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90885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ahs-vwa.at/fileadmin/ahsvwa/Redaktion/Fuer-Lehrpersonen/user_upload/DieVWA/Dokumentation_des_Entstehungsprozesses_kuenstlerische_gestalterische_Arbeiten.pdf" TargetMode="External"/><Relationship Id="rId3" Type="http://schemas.openxmlformats.org/officeDocument/2006/relationships/image" Target="../media/image1.png"/><Relationship Id="rId7" Type="http://schemas.openxmlformats.org/officeDocument/2006/relationships/hyperlink" Target="https://www.ahs-vwa.at/lehrpersonen/betreuung-beurteilung/schreibprozess-begleiten" TargetMode="External"/><Relationship Id="rId2" Type="http://schemas.openxmlformats.org/officeDocument/2006/relationships/hyperlink" Target="http://www.ahs-vwa.at/" TargetMode="External"/><Relationship Id="rId1" Type="http://schemas.openxmlformats.org/officeDocument/2006/relationships/slideLayout" Target="../slideLayouts/slideLayout4.xml"/><Relationship Id="rId6" Type="http://schemas.openxmlformats.org/officeDocument/2006/relationships/hyperlink" Target="https://www.ahs-vwa.at/lehrpersonen/betreuung-beurteilung/einreichung-unterstuetzen#c75" TargetMode="External"/><Relationship Id="rId5" Type="http://schemas.openxmlformats.org/officeDocument/2006/relationships/hyperlink" Target="https://www.ahs-vwa.at/lehrpersonen/die-vwa/welche-formate-sind-moeglich" TargetMode="External"/><Relationship Id="rId10" Type="http://schemas.openxmlformats.org/officeDocument/2006/relationships/hyperlink" Target="https://www.ahs-vwa.at/lehrpersonen/faqs/faqs-zur-vwa#c2601" TargetMode="External"/><Relationship Id="rId4" Type="http://schemas.openxmlformats.org/officeDocument/2006/relationships/hyperlink" Target="https://www.ahs-vwa.at/lehrpersonen/die-vwa/was-ist-die-vwa" TargetMode="External"/><Relationship Id="rId9" Type="http://schemas.openxmlformats.org/officeDocument/2006/relationships/hyperlink" Target="https://www.ahs-vwa.at/lehrpersonen/betreuung-beurteilung/vwa-beurteile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ahs-vwa.at/lehrpersonen/kompetenzaufbau/arbeitsweisen-methoden"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4EB3BC-D977-4E7C-AAD4-F21024CBC02A}"/>
              </a:ext>
            </a:extLst>
          </p:cNvPr>
          <p:cNvSpPr>
            <a:spLocks noGrp="1"/>
          </p:cNvSpPr>
          <p:nvPr>
            <p:ph type="ctrTitle"/>
          </p:nvPr>
        </p:nvSpPr>
        <p:spPr>
          <a:xfrm>
            <a:off x="1100051" y="1322380"/>
            <a:ext cx="10554586" cy="2160000"/>
          </a:xfrm>
        </p:spPr>
        <p:txBody>
          <a:bodyPr>
            <a:normAutofit/>
          </a:bodyPr>
          <a:lstStyle/>
          <a:p>
            <a:r>
              <a:rPr lang="de-AT" sz="5400" b="0" dirty="0">
                <a:latin typeface="+mj-lt"/>
              </a:rPr>
              <a:t>Die abschließende Arbeit ab dem Schuljahr 2024/25</a:t>
            </a:r>
          </a:p>
        </p:txBody>
      </p:sp>
      <p:sp>
        <p:nvSpPr>
          <p:cNvPr id="8" name="Untertitel 7">
            <a:extLst>
              <a:ext uri="{FF2B5EF4-FFF2-40B4-BE49-F238E27FC236}">
                <a16:creationId xmlns:a16="http://schemas.microsoft.com/office/drawing/2014/main" id="{59EA0012-22C8-7133-EF62-DDA0B144A6ED}"/>
              </a:ext>
            </a:extLst>
          </p:cNvPr>
          <p:cNvSpPr>
            <a:spLocks noGrp="1"/>
          </p:cNvSpPr>
          <p:nvPr>
            <p:ph type="subTitle" idx="1"/>
          </p:nvPr>
        </p:nvSpPr>
        <p:spPr/>
        <p:txBody>
          <a:bodyPr/>
          <a:lstStyle/>
          <a:p>
            <a:r>
              <a:rPr lang="de-DE" dirty="0"/>
              <a:t>forschend – gestaltend - künstlerisch</a:t>
            </a:r>
            <a:endParaRPr lang="de-AT" dirty="0"/>
          </a:p>
        </p:txBody>
      </p:sp>
    </p:spTree>
    <p:extLst>
      <p:ext uri="{BB962C8B-B14F-4D97-AF65-F5344CB8AC3E}">
        <p14:creationId xmlns:p14="http://schemas.microsoft.com/office/powerpoint/2010/main" val="777860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BFB6F-7040-8964-3878-D1D18AB67CB1}"/>
              </a:ext>
            </a:extLst>
          </p:cNvPr>
          <p:cNvSpPr>
            <a:spLocks noGrp="1"/>
          </p:cNvSpPr>
          <p:nvPr>
            <p:ph type="title"/>
          </p:nvPr>
        </p:nvSpPr>
        <p:spPr/>
        <p:txBody>
          <a:bodyPr/>
          <a:lstStyle/>
          <a:p>
            <a:r>
              <a:rPr lang="de-AT" dirty="0"/>
              <a:t>Teile der Arbeit im neuen Format</a:t>
            </a:r>
          </a:p>
        </p:txBody>
      </p:sp>
      <p:sp>
        <p:nvSpPr>
          <p:cNvPr id="3" name="Inhaltsplatzhalter 2">
            <a:extLst>
              <a:ext uri="{FF2B5EF4-FFF2-40B4-BE49-F238E27FC236}">
                <a16:creationId xmlns:a16="http://schemas.microsoft.com/office/drawing/2014/main" id="{10326505-46B9-9CD2-5CF7-CC532A005267}"/>
              </a:ext>
            </a:extLst>
          </p:cNvPr>
          <p:cNvSpPr>
            <a:spLocks noGrp="1"/>
          </p:cNvSpPr>
          <p:nvPr>
            <p:ph idx="1"/>
          </p:nvPr>
        </p:nvSpPr>
        <p:spPr>
          <a:xfrm>
            <a:off x="1168400" y="2011680"/>
            <a:ext cx="10185400" cy="4113481"/>
          </a:xfrm>
        </p:spPr>
        <p:txBody>
          <a:bodyPr>
            <a:noAutofit/>
          </a:bodyPr>
          <a:lstStyle/>
          <a:p>
            <a:pPr marL="0" indent="0" algn="l">
              <a:buNone/>
            </a:pPr>
            <a:r>
              <a:rPr lang="de-DE" sz="1800" b="1" dirty="0">
                <a:solidFill>
                  <a:schemeClr val="accent1"/>
                </a:solidFill>
                <a:latin typeface="+mj-lt"/>
              </a:rPr>
              <a:t>P</a:t>
            </a:r>
            <a:r>
              <a:rPr lang="de-DE" sz="1800" b="1" i="0" dirty="0">
                <a:solidFill>
                  <a:schemeClr val="accent1"/>
                </a:solidFill>
                <a:effectLst/>
                <a:latin typeface="+mj-lt"/>
              </a:rPr>
              <a:t>raktischer Teil </a:t>
            </a:r>
            <a:r>
              <a:rPr lang="de-DE" sz="1800" dirty="0">
                <a:solidFill>
                  <a:srgbClr val="212529"/>
                </a:solidFill>
                <a:effectLst/>
                <a:latin typeface="+mj-lt"/>
              </a:rPr>
              <a:t>(= Ergebnis eines gestalterischen oder künstlerischen Prozesses)</a:t>
            </a:r>
            <a:br>
              <a:rPr lang="de-DE" sz="1800" b="1" dirty="0">
                <a:solidFill>
                  <a:srgbClr val="212529"/>
                </a:solidFill>
                <a:effectLst/>
                <a:latin typeface="+mj-lt"/>
              </a:rPr>
            </a:br>
            <a:br>
              <a:rPr lang="de-DE" sz="1800" b="0" i="0" dirty="0">
                <a:solidFill>
                  <a:srgbClr val="212529"/>
                </a:solidFill>
                <a:effectLst/>
                <a:latin typeface="+mj-lt"/>
              </a:rPr>
            </a:br>
            <a:r>
              <a:rPr lang="de-DE" sz="1800" b="1" u="none" strike="noStrike" dirty="0">
                <a:solidFill>
                  <a:schemeClr val="accent1"/>
                </a:solidFill>
                <a:effectLst/>
                <a:latin typeface="+mj-lt"/>
              </a:rPr>
              <a:t>Dokumentation des Entstehungsprozesses</a:t>
            </a:r>
          </a:p>
          <a:p>
            <a:pPr lvl="1">
              <a:buFont typeface="Symbol" panose="05050102010706020507" pitchFamily="18" charset="2"/>
              <a:buChar char="-"/>
            </a:pPr>
            <a:r>
              <a:rPr lang="de-DE" b="0" i="0" dirty="0">
                <a:solidFill>
                  <a:srgbClr val="212529"/>
                </a:solidFill>
                <a:effectLst/>
                <a:latin typeface="+mj-lt"/>
              </a:rPr>
              <a:t>Hintergrundinformationen, Ergebnisse von Recherchen </a:t>
            </a:r>
          </a:p>
          <a:p>
            <a:pPr lvl="1">
              <a:buFont typeface="Symbol" panose="05050102010706020507" pitchFamily="18" charset="2"/>
              <a:buChar char="-"/>
            </a:pPr>
            <a:r>
              <a:rPr lang="de-DE" b="0" i="0" dirty="0">
                <a:solidFill>
                  <a:srgbClr val="212529"/>
                </a:solidFill>
                <a:effectLst/>
                <a:latin typeface="+mj-lt"/>
              </a:rPr>
              <a:t>Details zur gewählten Methodik</a:t>
            </a:r>
          </a:p>
          <a:p>
            <a:pPr lvl="1">
              <a:buFont typeface="Symbol" panose="05050102010706020507" pitchFamily="18" charset="2"/>
              <a:buChar char="-"/>
            </a:pPr>
            <a:r>
              <a:rPr lang="de-DE" dirty="0">
                <a:solidFill>
                  <a:srgbClr val="212529"/>
                </a:solidFill>
                <a:latin typeface="+mj-lt"/>
              </a:rPr>
              <a:t>Details </a:t>
            </a:r>
            <a:r>
              <a:rPr lang="de-DE" b="0" i="0" dirty="0">
                <a:solidFill>
                  <a:srgbClr val="212529"/>
                </a:solidFill>
                <a:effectLst/>
                <a:latin typeface="+mj-lt"/>
              </a:rPr>
              <a:t>zur Entscheidungsfindung bei wichtigen Fragen im Arbeitsprozess </a:t>
            </a:r>
          </a:p>
          <a:p>
            <a:pPr marL="0" indent="0">
              <a:buNone/>
            </a:pPr>
            <a:r>
              <a:rPr lang="de-DE" sz="1800" b="1" dirty="0">
                <a:solidFill>
                  <a:schemeClr val="accent1"/>
                </a:solidFill>
                <a:effectLst/>
                <a:latin typeface="+mj-lt"/>
              </a:rPr>
              <a:t>Präsentation und Diskussion</a:t>
            </a:r>
          </a:p>
          <a:p>
            <a:pPr lvl="1">
              <a:buFont typeface="Symbol" panose="05050102010706020507" pitchFamily="18" charset="2"/>
              <a:buChar char="-"/>
            </a:pPr>
            <a:r>
              <a:rPr lang="de-DE" b="0" i="0" dirty="0">
                <a:solidFill>
                  <a:srgbClr val="212529"/>
                </a:solidFill>
                <a:effectLst/>
                <a:latin typeface="+mj-lt"/>
              </a:rPr>
              <a:t>Produkt/Werk/Darbietung wird in Beziehung zu den Ausführungen in der Dokumentation gesetzt;</a:t>
            </a:r>
          </a:p>
          <a:p>
            <a:pPr lvl="1">
              <a:buFont typeface="Symbol" panose="05050102010706020507" pitchFamily="18" charset="2"/>
              <a:buChar char="-"/>
            </a:pPr>
            <a:r>
              <a:rPr lang="de-DE" b="0" i="0" dirty="0">
                <a:solidFill>
                  <a:srgbClr val="212529"/>
                </a:solidFill>
                <a:effectLst/>
                <a:latin typeface="+mj-lt"/>
              </a:rPr>
              <a:t>im Rahmen der Diskussion beantwortet der Kandidat bzw. die Kandidatin Fragen zur Ausrichtung und zum Entstehungsprozess der Arbeit.</a:t>
            </a:r>
          </a:p>
        </p:txBody>
      </p:sp>
      <p:sp>
        <p:nvSpPr>
          <p:cNvPr id="4" name="Textfeld 3">
            <a:extLst>
              <a:ext uri="{FF2B5EF4-FFF2-40B4-BE49-F238E27FC236}">
                <a16:creationId xmlns:a16="http://schemas.microsoft.com/office/drawing/2014/main" id="{B2E8765B-1D55-EAAF-070D-150E55BB249A}"/>
              </a:ext>
            </a:extLst>
          </p:cNvPr>
          <p:cNvSpPr txBox="1"/>
          <p:nvPr/>
        </p:nvSpPr>
        <p:spPr>
          <a:xfrm>
            <a:off x="9544779" y="2011680"/>
            <a:ext cx="1966609" cy="1815882"/>
          </a:xfrm>
          <a:prstGeom prst="rect">
            <a:avLst/>
          </a:prstGeom>
          <a:solidFill>
            <a:schemeClr val="accent1">
              <a:lumMod val="40000"/>
              <a:lumOff val="60000"/>
            </a:schemeClr>
          </a:solidFill>
        </p:spPr>
        <p:txBody>
          <a:bodyPr wrap="square" rtlCol="0">
            <a:spAutoFit/>
          </a:bodyPr>
          <a:lstStyle/>
          <a:p>
            <a:r>
              <a:rPr lang="de-DE" sz="1600" b="1" i="0" dirty="0">
                <a:solidFill>
                  <a:srgbClr val="212529"/>
                </a:solidFill>
                <a:effectLst/>
                <a:latin typeface="+mj-lt"/>
              </a:rPr>
              <a:t>Zeichenzahl</a:t>
            </a:r>
            <a:br>
              <a:rPr lang="de-DE" sz="1600" b="1" i="0" dirty="0">
                <a:solidFill>
                  <a:srgbClr val="212529"/>
                </a:solidFill>
                <a:effectLst/>
                <a:latin typeface="+mj-lt"/>
              </a:rPr>
            </a:br>
            <a:r>
              <a:rPr lang="de-DE" sz="1600" b="0" i="0" dirty="0">
                <a:solidFill>
                  <a:srgbClr val="212529"/>
                </a:solidFill>
                <a:effectLst/>
                <a:latin typeface="+mj-lt"/>
              </a:rPr>
              <a:t>abhängig vom Arbeitsaufwand für das gestalterische bzw. künstlerische Projekt und der Form der Dokumentation</a:t>
            </a:r>
            <a:endParaRPr lang="de-AT" sz="1600" dirty="0"/>
          </a:p>
        </p:txBody>
      </p:sp>
    </p:spTree>
    <p:extLst>
      <p:ext uri="{BB962C8B-B14F-4D97-AF65-F5344CB8AC3E}">
        <p14:creationId xmlns:p14="http://schemas.microsoft.com/office/powerpoint/2010/main" val="2310393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BFB6F-7040-8964-3878-D1D18AB67CB1}"/>
              </a:ext>
            </a:extLst>
          </p:cNvPr>
          <p:cNvSpPr>
            <a:spLocks noGrp="1"/>
          </p:cNvSpPr>
          <p:nvPr>
            <p:ph type="title"/>
          </p:nvPr>
        </p:nvSpPr>
        <p:spPr>
          <a:xfrm>
            <a:off x="1168400" y="538480"/>
            <a:ext cx="9987280" cy="1056640"/>
          </a:xfrm>
        </p:spPr>
        <p:txBody>
          <a:bodyPr>
            <a:normAutofit fontScale="90000"/>
          </a:bodyPr>
          <a:lstStyle/>
          <a:p>
            <a:r>
              <a:rPr lang="de-AT" dirty="0"/>
              <a:t>Dokumentation des Entstehungsprozesses</a:t>
            </a:r>
          </a:p>
        </p:txBody>
      </p:sp>
      <p:sp>
        <p:nvSpPr>
          <p:cNvPr id="3" name="Inhaltsplatzhalter 2">
            <a:extLst>
              <a:ext uri="{FF2B5EF4-FFF2-40B4-BE49-F238E27FC236}">
                <a16:creationId xmlns:a16="http://schemas.microsoft.com/office/drawing/2014/main" id="{10326505-46B9-9CD2-5CF7-CC532A005267}"/>
              </a:ext>
            </a:extLst>
          </p:cNvPr>
          <p:cNvSpPr>
            <a:spLocks noGrp="1"/>
          </p:cNvSpPr>
          <p:nvPr>
            <p:ph idx="1"/>
          </p:nvPr>
        </p:nvSpPr>
        <p:spPr>
          <a:xfrm>
            <a:off x="1168400" y="1967654"/>
            <a:ext cx="10058400" cy="4023360"/>
          </a:xfrm>
        </p:spPr>
        <p:txBody>
          <a:bodyPr>
            <a:normAutofit/>
          </a:bodyPr>
          <a:lstStyle/>
          <a:p>
            <a:pPr marL="0" indent="0" algn="l">
              <a:buNone/>
            </a:pPr>
            <a:r>
              <a:rPr lang="de-DE" sz="2800" dirty="0">
                <a:solidFill>
                  <a:schemeClr val="accent1"/>
                </a:solidFill>
                <a:latin typeface="+mj-lt"/>
              </a:rPr>
              <a:t>Einleitung</a:t>
            </a:r>
            <a:endParaRPr lang="de-DE" sz="2800" dirty="0">
              <a:solidFill>
                <a:schemeClr val="accent1"/>
              </a:solidFill>
              <a:effectLst/>
              <a:latin typeface="+mj-lt"/>
            </a:endParaRPr>
          </a:p>
          <a:p>
            <a:pPr>
              <a:lnSpc>
                <a:spcPct val="120000"/>
              </a:lnSpc>
              <a:spcAft>
                <a:spcPts val="600"/>
              </a:spcAft>
              <a:buFont typeface="Symbol" panose="05050102010706020507" pitchFamily="18" charset="2"/>
              <a:buChar char="-"/>
            </a:pPr>
            <a:r>
              <a:rPr lang="de-DE" b="0" i="0" dirty="0">
                <a:solidFill>
                  <a:srgbClr val="212529"/>
                </a:solidFill>
                <a:effectLst/>
                <a:latin typeface="+mj-lt"/>
              </a:rPr>
              <a:t>Begründung zur Wahl des Themas (persönliche Verbundenheit, beobachtete gesellschaftliche Relevanz)</a:t>
            </a:r>
          </a:p>
          <a:p>
            <a:pPr>
              <a:lnSpc>
                <a:spcPct val="120000"/>
              </a:lnSpc>
              <a:spcAft>
                <a:spcPts val="600"/>
              </a:spcAft>
              <a:buFont typeface="Symbol" panose="05050102010706020507" pitchFamily="18" charset="2"/>
              <a:buChar char="-"/>
            </a:pPr>
            <a:r>
              <a:rPr lang="de-DE" dirty="0">
                <a:solidFill>
                  <a:srgbClr val="212529"/>
                </a:solidFill>
                <a:latin typeface="+mj-lt"/>
              </a:rPr>
              <a:t>Wahl des Medienformats/der künstlerischen Gattung bzw. des Genres im Zusammenhang mit Thema/Inhalt logisch argumentiert</a:t>
            </a:r>
          </a:p>
        </p:txBody>
      </p:sp>
    </p:spTree>
    <p:extLst>
      <p:ext uri="{BB962C8B-B14F-4D97-AF65-F5344CB8AC3E}">
        <p14:creationId xmlns:p14="http://schemas.microsoft.com/office/powerpoint/2010/main" val="500938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BFB6F-7040-8964-3878-D1D18AB67CB1}"/>
              </a:ext>
            </a:extLst>
          </p:cNvPr>
          <p:cNvSpPr>
            <a:spLocks noGrp="1"/>
          </p:cNvSpPr>
          <p:nvPr>
            <p:ph type="title"/>
          </p:nvPr>
        </p:nvSpPr>
        <p:spPr>
          <a:xfrm>
            <a:off x="1063341" y="183643"/>
            <a:ext cx="10515600" cy="1370837"/>
          </a:xfrm>
        </p:spPr>
        <p:txBody>
          <a:bodyPr>
            <a:normAutofit/>
          </a:bodyPr>
          <a:lstStyle/>
          <a:p>
            <a:r>
              <a:rPr lang="de-AT" sz="2800" dirty="0">
                <a:solidFill>
                  <a:schemeClr val="accent1"/>
                </a:solidFill>
              </a:rPr>
              <a:t>Hauptteil</a:t>
            </a:r>
            <a:br>
              <a:rPr lang="de-AT" sz="2800" dirty="0">
                <a:solidFill>
                  <a:schemeClr val="tx2">
                    <a:lumMod val="60000"/>
                    <a:lumOff val="40000"/>
                  </a:schemeClr>
                </a:solidFill>
              </a:rPr>
            </a:br>
            <a:r>
              <a:rPr lang="de-DE" sz="2000" b="0" i="0" dirty="0">
                <a:solidFill>
                  <a:srgbClr val="212529"/>
                </a:solidFill>
                <a:effectLst/>
                <a:latin typeface="+mj-lt"/>
              </a:rPr>
              <a:t>Arbeitsschritte zum Ergebnis des gestalterischen/künstlerischen Prozesses werden in Wort &amp; Bild dargestellt</a:t>
            </a:r>
            <a:endParaRPr lang="de-AT" sz="2800" dirty="0">
              <a:solidFill>
                <a:schemeClr val="tx2">
                  <a:lumMod val="60000"/>
                  <a:lumOff val="40000"/>
                </a:schemeClr>
              </a:solidFill>
            </a:endParaRPr>
          </a:p>
        </p:txBody>
      </p:sp>
      <p:sp>
        <p:nvSpPr>
          <p:cNvPr id="3" name="Inhaltsplatzhalter 2">
            <a:extLst>
              <a:ext uri="{FF2B5EF4-FFF2-40B4-BE49-F238E27FC236}">
                <a16:creationId xmlns:a16="http://schemas.microsoft.com/office/drawing/2014/main" id="{10326505-46B9-9CD2-5CF7-CC532A005267}"/>
              </a:ext>
            </a:extLst>
          </p:cNvPr>
          <p:cNvSpPr>
            <a:spLocks noGrp="1"/>
          </p:cNvSpPr>
          <p:nvPr>
            <p:ph idx="1"/>
          </p:nvPr>
        </p:nvSpPr>
        <p:spPr>
          <a:xfrm>
            <a:off x="1145054" y="2021841"/>
            <a:ext cx="10515600" cy="4084320"/>
          </a:xfrm>
        </p:spPr>
        <p:txBody>
          <a:bodyPr>
            <a:normAutofit fontScale="25000" lnSpcReduction="20000"/>
          </a:bodyPr>
          <a:lstStyle/>
          <a:p>
            <a:pPr>
              <a:lnSpc>
                <a:spcPct val="120000"/>
              </a:lnSpc>
              <a:spcAft>
                <a:spcPts val="600"/>
              </a:spcAft>
              <a:buFont typeface="Symbol" panose="05050102010706020507" pitchFamily="18" charset="2"/>
              <a:buChar char="-"/>
            </a:pPr>
            <a:r>
              <a:rPr lang="de-AT" sz="7200" u="none" strike="noStrike" dirty="0">
                <a:solidFill>
                  <a:srgbClr val="000000"/>
                </a:solidFill>
                <a:effectLst/>
                <a:latin typeface="+mj-lt"/>
                <a:ea typeface="Times New Roman" panose="02020603050405020304" pitchFamily="18" charset="0"/>
              </a:rPr>
              <a:t>Theoretische Überlegungen und fundierte Begründung der Wahl des [Medien-/Musik-/Kunst-] Formats und seiner Gestaltungsmittel</a:t>
            </a:r>
          </a:p>
          <a:p>
            <a:pPr>
              <a:lnSpc>
                <a:spcPct val="120000"/>
              </a:lnSpc>
              <a:spcAft>
                <a:spcPts val="600"/>
              </a:spcAft>
              <a:buFont typeface="Symbol" panose="05050102010706020507" pitchFamily="18" charset="2"/>
              <a:buChar char="-"/>
            </a:pPr>
            <a:r>
              <a:rPr lang="de-AT" sz="7200" u="none" strike="noStrike" dirty="0">
                <a:solidFill>
                  <a:srgbClr val="000000"/>
                </a:solidFill>
                <a:effectLst/>
                <a:latin typeface="+mj-lt"/>
                <a:ea typeface="Times New Roman" panose="02020603050405020304" pitchFamily="18" charset="0"/>
              </a:rPr>
              <a:t>Verortung der eigenen Arbeit im Kontext des Genres</a:t>
            </a:r>
          </a:p>
          <a:p>
            <a:pPr>
              <a:lnSpc>
                <a:spcPct val="120000"/>
              </a:lnSpc>
              <a:spcAft>
                <a:spcPts val="600"/>
              </a:spcAft>
              <a:buFont typeface="Symbol" panose="05050102010706020507" pitchFamily="18" charset="2"/>
              <a:buChar char="-"/>
            </a:pPr>
            <a:r>
              <a:rPr lang="de-AT" sz="7200" u="none" strike="noStrike" dirty="0">
                <a:solidFill>
                  <a:srgbClr val="000000"/>
                </a:solidFill>
                <a:effectLst/>
                <a:latin typeface="+mj-lt"/>
                <a:ea typeface="Times New Roman" panose="02020603050405020304" pitchFamily="18" charset="0"/>
              </a:rPr>
              <a:t>Einbindung schriftlicher Dokumente der Konzeptions- und Planungsphase </a:t>
            </a:r>
            <a:br>
              <a:rPr lang="de-AT" sz="7200" u="none" strike="noStrike" dirty="0">
                <a:solidFill>
                  <a:srgbClr val="000000"/>
                </a:solidFill>
                <a:effectLst/>
                <a:latin typeface="+mj-lt"/>
                <a:ea typeface="Times New Roman" panose="02020603050405020304" pitchFamily="18" charset="0"/>
              </a:rPr>
            </a:br>
            <a:r>
              <a:rPr lang="de-AT" sz="7200" u="none" strike="noStrike" dirty="0">
                <a:solidFill>
                  <a:srgbClr val="000000"/>
                </a:solidFill>
                <a:effectLst/>
                <a:latin typeface="+mj-lt"/>
                <a:ea typeface="Times New Roman" panose="02020603050405020304" pitchFamily="18" charset="0"/>
              </a:rPr>
              <a:t>(Drehbücher,  Drehpläne, </a:t>
            </a:r>
            <a:r>
              <a:rPr lang="de-AT" sz="7200" u="none" strike="noStrike" dirty="0" err="1">
                <a:solidFill>
                  <a:srgbClr val="000000"/>
                </a:solidFill>
                <a:effectLst/>
                <a:latin typeface="+mj-lt"/>
                <a:ea typeface="Times New Roman" panose="02020603050405020304" pitchFamily="18" charset="0"/>
              </a:rPr>
              <a:t>Shotlists</a:t>
            </a:r>
            <a:r>
              <a:rPr lang="de-AT" sz="7200" u="none" strike="noStrike" dirty="0">
                <a:solidFill>
                  <a:srgbClr val="000000"/>
                </a:solidFill>
                <a:effectLst/>
                <a:latin typeface="+mj-lt"/>
                <a:ea typeface="Times New Roman" panose="02020603050405020304" pitchFamily="18" charset="0"/>
              </a:rPr>
              <a:t>, Interviewleitfäden, Kompositionsentwürfe etc.)</a:t>
            </a:r>
          </a:p>
          <a:p>
            <a:pPr>
              <a:lnSpc>
                <a:spcPct val="120000"/>
              </a:lnSpc>
              <a:spcAft>
                <a:spcPts val="600"/>
              </a:spcAft>
              <a:buFont typeface="Symbol" panose="05050102010706020507" pitchFamily="18" charset="2"/>
              <a:buChar char="-"/>
            </a:pPr>
            <a:r>
              <a:rPr lang="de-AT" sz="7200" u="none" strike="noStrike" dirty="0">
                <a:solidFill>
                  <a:srgbClr val="000000"/>
                </a:solidFill>
                <a:effectLst/>
                <a:latin typeface="+mj-lt"/>
                <a:ea typeface="Times New Roman" panose="02020603050405020304" pitchFamily="18" charset="0"/>
              </a:rPr>
              <a:t>Veranschaulichung des Entstehungsprozesses durch qualitativ hochwertiges Bildmaterial (Druckqualität, mindestens 300 dpi) bzw. Videomaterial beispielsweise in Form von Skizzen, Entwürfen, Schnittmustern, Schablonen, Modellen, Storyboards, Fotos von Locations oder Aufnahmeräumen, Naturmaterialien, Screenshots von Arbeitsschritten in Audioaufnahme und -</a:t>
            </a:r>
            <a:r>
              <a:rPr lang="de-AT" sz="7200" u="none" strike="noStrike" dirty="0" err="1">
                <a:solidFill>
                  <a:srgbClr val="000000"/>
                </a:solidFill>
                <a:effectLst/>
                <a:latin typeface="+mj-lt"/>
                <a:ea typeface="Times New Roman" panose="02020603050405020304" pitchFamily="18" charset="0"/>
              </a:rPr>
              <a:t>bearbeitungsprogrammen</a:t>
            </a:r>
            <a:r>
              <a:rPr lang="de-AT" sz="7200" u="none" strike="noStrike" dirty="0">
                <a:solidFill>
                  <a:srgbClr val="000000"/>
                </a:solidFill>
                <a:effectLst/>
                <a:latin typeface="+mj-lt"/>
                <a:ea typeface="Times New Roman" panose="02020603050405020304" pitchFamily="18" charset="0"/>
              </a:rPr>
              <a:t>, Materialexperimenten, Zwischenergebnissen etc.</a:t>
            </a:r>
          </a:p>
          <a:p>
            <a:pPr>
              <a:lnSpc>
                <a:spcPct val="120000"/>
              </a:lnSpc>
              <a:spcAft>
                <a:spcPts val="600"/>
              </a:spcAft>
              <a:buFont typeface="Symbol" panose="05050102010706020507" pitchFamily="18" charset="2"/>
              <a:buChar char="-"/>
            </a:pPr>
            <a:r>
              <a:rPr lang="de-AT" sz="7200" u="none" strike="noStrike" dirty="0">
                <a:effectLst/>
                <a:latin typeface="+mj-lt"/>
                <a:ea typeface="Times New Roman" panose="02020603050405020304" pitchFamily="18" charset="0"/>
              </a:rPr>
              <a:t>Reflexion des </a:t>
            </a:r>
            <a:r>
              <a:rPr lang="de-AT" sz="7200" dirty="0">
                <a:latin typeface="+mj-lt"/>
                <a:ea typeface="Times New Roman" panose="02020603050405020304" pitchFamily="18" charset="0"/>
              </a:rPr>
              <a:t>P</a:t>
            </a:r>
            <a:r>
              <a:rPr lang="de-AT" sz="7200" u="none" strike="noStrike" dirty="0">
                <a:effectLst/>
                <a:latin typeface="+mj-lt"/>
                <a:ea typeface="Times New Roman" panose="02020603050405020304" pitchFamily="18" charset="0"/>
              </a:rPr>
              <a:t>rozesses, indem Entscheidungen begründet werden </a:t>
            </a:r>
            <a:endParaRPr lang="de-AT" dirty="0"/>
          </a:p>
        </p:txBody>
      </p:sp>
    </p:spTree>
    <p:extLst>
      <p:ext uri="{BB962C8B-B14F-4D97-AF65-F5344CB8AC3E}">
        <p14:creationId xmlns:p14="http://schemas.microsoft.com/office/powerpoint/2010/main" val="2625327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0326505-46B9-9CD2-5CF7-CC532A005267}"/>
              </a:ext>
            </a:extLst>
          </p:cNvPr>
          <p:cNvSpPr>
            <a:spLocks noGrp="1"/>
          </p:cNvSpPr>
          <p:nvPr>
            <p:ph idx="1"/>
          </p:nvPr>
        </p:nvSpPr>
        <p:spPr>
          <a:xfrm>
            <a:off x="838200" y="1215957"/>
            <a:ext cx="10515600" cy="2451803"/>
          </a:xfrm>
        </p:spPr>
        <p:txBody>
          <a:bodyPr>
            <a:normAutofit/>
          </a:bodyPr>
          <a:lstStyle/>
          <a:p>
            <a:pPr marL="0" indent="0" algn="l">
              <a:buNone/>
            </a:pPr>
            <a:r>
              <a:rPr lang="de-DE" sz="2800" dirty="0">
                <a:solidFill>
                  <a:schemeClr val="accent1"/>
                </a:solidFill>
                <a:latin typeface="+mj-lt"/>
              </a:rPr>
              <a:t>Schlusskapitel/Fazit</a:t>
            </a:r>
            <a:endParaRPr lang="de-DE" sz="2800" dirty="0">
              <a:solidFill>
                <a:schemeClr val="accent1"/>
              </a:solidFill>
              <a:effectLst/>
              <a:latin typeface="+mj-lt"/>
            </a:endParaRPr>
          </a:p>
          <a:p>
            <a:pPr>
              <a:lnSpc>
                <a:spcPct val="120000"/>
              </a:lnSpc>
              <a:spcAft>
                <a:spcPts val="600"/>
              </a:spcAft>
              <a:buFont typeface="Symbol" panose="05050102010706020507" pitchFamily="18" charset="2"/>
              <a:buChar char="-"/>
            </a:pPr>
            <a:r>
              <a:rPr lang="de-DE" sz="1800" b="0" i="0" dirty="0">
                <a:solidFill>
                  <a:srgbClr val="212529"/>
                </a:solidFill>
                <a:effectLst/>
                <a:latin typeface="+mj-lt"/>
              </a:rPr>
              <a:t>Reflexion der finalen Produktion/des Ergebnisses des gestalterischen bzw. des künstlerischen Vorhabens</a:t>
            </a:r>
          </a:p>
          <a:p>
            <a:pPr>
              <a:lnSpc>
                <a:spcPct val="120000"/>
              </a:lnSpc>
              <a:spcAft>
                <a:spcPts val="600"/>
              </a:spcAft>
              <a:buFont typeface="Symbol" panose="05050102010706020507" pitchFamily="18" charset="2"/>
              <a:buChar char="-"/>
            </a:pPr>
            <a:r>
              <a:rPr lang="de-DE" sz="1800" dirty="0">
                <a:solidFill>
                  <a:srgbClr val="212529"/>
                </a:solidFill>
                <a:latin typeface="+mj-lt"/>
              </a:rPr>
              <a:t>Zusammenfassung der aus der praktischen Arbeit gewonnen Erkenntnisse</a:t>
            </a:r>
          </a:p>
        </p:txBody>
      </p:sp>
    </p:spTree>
    <p:extLst>
      <p:ext uri="{BB962C8B-B14F-4D97-AF65-F5344CB8AC3E}">
        <p14:creationId xmlns:p14="http://schemas.microsoft.com/office/powerpoint/2010/main" val="1790651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8BD966C-937F-4733-4E5A-A0A5EA750039}"/>
              </a:ext>
            </a:extLst>
          </p:cNvPr>
          <p:cNvSpPr>
            <a:spLocks noGrp="1"/>
          </p:cNvSpPr>
          <p:nvPr>
            <p:ph type="title"/>
          </p:nvPr>
        </p:nvSpPr>
        <p:spPr>
          <a:xfrm>
            <a:off x="802640" y="-16711"/>
            <a:ext cx="10058400" cy="1450757"/>
          </a:xfrm>
        </p:spPr>
        <p:txBody>
          <a:bodyPr>
            <a:normAutofit/>
          </a:bodyPr>
          <a:lstStyle/>
          <a:p>
            <a:r>
              <a:rPr lang="de-DE" sz="3200" b="1" dirty="0"/>
              <a:t>Informiere dich unter </a:t>
            </a:r>
            <a:r>
              <a:rPr lang="de-DE" sz="3200" b="1" i="0" dirty="0">
                <a:effectLst/>
                <a:hlinkClick r:id="rId2"/>
              </a:rPr>
              <a:t>www.ahs-vwa.at</a:t>
            </a:r>
            <a:endParaRPr lang="en-US" sz="3200" dirty="0"/>
          </a:p>
        </p:txBody>
      </p:sp>
      <p:pic>
        <p:nvPicPr>
          <p:cNvPr id="4" name="Grafik 3" descr="Ein Bild, das Text, tragbares Kommunikationsgerät, Kommunikationsgerät, Gerät enthält.&#10;&#10;Automatisch generierte Beschreibung">
            <a:extLst>
              <a:ext uri="{FF2B5EF4-FFF2-40B4-BE49-F238E27FC236}">
                <a16:creationId xmlns:a16="http://schemas.microsoft.com/office/drawing/2014/main" id="{C36B4288-F9FC-DAE9-F872-D652C68E5494}"/>
              </a:ext>
            </a:extLst>
          </p:cNvPr>
          <p:cNvPicPr>
            <a:picLocks noChangeAspect="1"/>
          </p:cNvPicPr>
          <p:nvPr/>
        </p:nvPicPr>
        <p:blipFill>
          <a:blip r:embed="rId3"/>
          <a:stretch>
            <a:fillRect/>
          </a:stretch>
        </p:blipFill>
        <p:spPr>
          <a:xfrm>
            <a:off x="8006080" y="314414"/>
            <a:ext cx="3073400" cy="1352295"/>
          </a:xfrm>
          <a:prstGeom prst="rect">
            <a:avLst/>
          </a:prstGeom>
          <a:noFill/>
        </p:spPr>
      </p:pic>
      <p:sp>
        <p:nvSpPr>
          <p:cNvPr id="5" name="Textfeld 4">
            <a:extLst>
              <a:ext uri="{FF2B5EF4-FFF2-40B4-BE49-F238E27FC236}">
                <a16:creationId xmlns:a16="http://schemas.microsoft.com/office/drawing/2014/main" id="{F4230FD6-78BB-420E-B4FC-1727F99DA9B0}"/>
              </a:ext>
            </a:extLst>
          </p:cNvPr>
          <p:cNvSpPr txBox="1"/>
          <p:nvPr/>
        </p:nvSpPr>
        <p:spPr>
          <a:xfrm>
            <a:off x="1091930" y="2044005"/>
            <a:ext cx="9884923" cy="4185761"/>
          </a:xfrm>
          <a:prstGeom prst="rect">
            <a:avLst/>
          </a:prstGeom>
          <a:noFill/>
        </p:spPr>
        <p:txBody>
          <a:bodyPr wrap="square" rtlCol="0">
            <a:spAutoFit/>
          </a:bodyPr>
          <a:lstStyle/>
          <a:p>
            <a:pPr marL="342900" indent="-342900">
              <a:spcAft>
                <a:spcPts val="1200"/>
              </a:spcAft>
              <a:buFont typeface="Symbol" panose="05050102010706020507" pitchFamily="18" charset="2"/>
              <a:buChar char="-"/>
            </a:pPr>
            <a:r>
              <a:rPr lang="de-DE" sz="2400" b="0" i="0" dirty="0">
                <a:solidFill>
                  <a:schemeClr val="accent1"/>
                </a:solidFill>
                <a:effectLst/>
                <a:latin typeface="+mj-lt"/>
                <a:hlinkClick r:id="rId4">
                  <a:extLst>
                    <a:ext uri="{A12FA001-AC4F-418D-AE19-62706E023703}">
                      <ahyp:hlinkClr xmlns:ahyp="http://schemas.microsoft.com/office/drawing/2018/hyperlinkcolor" val="tx"/>
                    </a:ext>
                  </a:extLst>
                </a:hlinkClick>
              </a:rPr>
              <a:t>Was ist die abschließende Arbeit?</a:t>
            </a:r>
            <a:r>
              <a:rPr lang="de-DE" sz="2400" b="0" i="0" dirty="0">
                <a:solidFill>
                  <a:schemeClr val="accent1"/>
                </a:solidFill>
                <a:effectLst/>
                <a:latin typeface="+mj-lt"/>
              </a:rPr>
              <a:t> </a:t>
            </a:r>
            <a:r>
              <a:rPr lang="de-DE" sz="2400" b="0" i="0" dirty="0">
                <a:effectLst/>
                <a:latin typeface="+mj-lt"/>
              </a:rPr>
              <a:t>- mögliche Ausrichtungen der Arbeit</a:t>
            </a:r>
          </a:p>
          <a:p>
            <a:pPr marL="342900" indent="-342900">
              <a:spcAft>
                <a:spcPts val="1200"/>
              </a:spcAft>
              <a:buFont typeface="Symbol" panose="05050102010706020507" pitchFamily="18" charset="2"/>
              <a:buChar char="-"/>
            </a:pPr>
            <a:r>
              <a:rPr lang="de-DE" sz="2400" dirty="0">
                <a:solidFill>
                  <a:schemeClr val="accent1"/>
                </a:solidFill>
                <a:latin typeface="+mj-lt"/>
                <a:hlinkClick r:id="rId5">
                  <a:extLst>
                    <a:ext uri="{A12FA001-AC4F-418D-AE19-62706E023703}">
                      <ahyp:hlinkClr xmlns:ahyp="http://schemas.microsoft.com/office/drawing/2018/hyperlinkcolor" val="tx"/>
                    </a:ext>
                  </a:extLst>
                </a:hlinkClick>
              </a:rPr>
              <a:t>Beispielhafte Formatbeschreibungen</a:t>
            </a:r>
            <a:endParaRPr lang="de-DE" sz="2400" dirty="0">
              <a:solidFill>
                <a:schemeClr val="accent1"/>
              </a:solidFill>
              <a:latin typeface="+mj-lt"/>
            </a:endParaRPr>
          </a:p>
          <a:p>
            <a:pPr marL="342900" indent="-342900">
              <a:spcAft>
                <a:spcPts val="1200"/>
              </a:spcAft>
              <a:buFont typeface="Symbol" panose="05050102010706020507" pitchFamily="18" charset="2"/>
              <a:buChar char="-"/>
            </a:pPr>
            <a:r>
              <a:rPr lang="de-DE" sz="2400" dirty="0">
                <a:solidFill>
                  <a:schemeClr val="accent1"/>
                </a:solidFill>
                <a:latin typeface="+mj-lt"/>
                <a:hlinkClick r:id="rId6">
                  <a:extLst>
                    <a:ext uri="{A12FA001-AC4F-418D-AE19-62706E023703}">
                      <ahyp:hlinkClr xmlns:ahyp="http://schemas.microsoft.com/office/drawing/2018/hyperlinkcolor" val="tx"/>
                    </a:ext>
                  </a:extLst>
                </a:hlinkClick>
              </a:rPr>
              <a:t>Einreichung des Themas (= Erstellen des Erwartungshorizonts) </a:t>
            </a:r>
            <a:br>
              <a:rPr lang="de-DE" sz="2400" dirty="0">
                <a:solidFill>
                  <a:schemeClr val="tx2">
                    <a:lumMod val="60000"/>
                    <a:lumOff val="40000"/>
                  </a:schemeClr>
                </a:solidFill>
                <a:latin typeface="+mj-lt"/>
              </a:rPr>
            </a:br>
            <a:r>
              <a:rPr lang="de-DE" sz="2400" b="0" i="1" dirty="0">
                <a:effectLst/>
                <a:latin typeface="+mj-lt"/>
              </a:rPr>
              <a:t>(*) Angaben gelten für gestalterische bzw. künstlerische Arbeiten</a:t>
            </a:r>
            <a:endParaRPr lang="de-DE" sz="2400" b="0" i="0" dirty="0">
              <a:effectLst/>
              <a:latin typeface="+mj-lt"/>
            </a:endParaRPr>
          </a:p>
          <a:p>
            <a:pPr marL="342900" indent="-342900">
              <a:spcAft>
                <a:spcPts val="1200"/>
              </a:spcAft>
              <a:buFont typeface="Symbol" panose="05050102010706020507" pitchFamily="18" charset="2"/>
              <a:buChar char="-"/>
            </a:pPr>
            <a:r>
              <a:rPr lang="de-DE" sz="2400" b="0" i="0" dirty="0">
                <a:solidFill>
                  <a:schemeClr val="accent1"/>
                </a:solidFill>
                <a:effectLst/>
                <a:latin typeface="+mj-lt"/>
                <a:hlinkClick r:id="rId7">
                  <a:extLst>
                    <a:ext uri="{A12FA001-AC4F-418D-AE19-62706E023703}">
                      <ahyp:hlinkClr xmlns:ahyp="http://schemas.microsoft.com/office/drawing/2018/hyperlinkcolor" val="tx"/>
                    </a:ext>
                  </a:extLst>
                </a:hlinkClick>
              </a:rPr>
              <a:t>Richtlinien zur schriftlichen Arbeit </a:t>
            </a:r>
            <a:r>
              <a:rPr lang="de-DE" sz="2400" dirty="0">
                <a:latin typeface="+mj-lt"/>
              </a:rPr>
              <a:t>und </a:t>
            </a:r>
            <a:r>
              <a:rPr lang="de-DE" sz="2400" b="0" i="0" dirty="0">
                <a:effectLst/>
                <a:latin typeface="+mj-lt"/>
              </a:rPr>
              <a:t>zur</a:t>
            </a:r>
            <a:r>
              <a:rPr lang="de-DE" sz="2400" b="0" i="0" dirty="0">
                <a:solidFill>
                  <a:schemeClr val="tx2">
                    <a:lumMod val="60000"/>
                    <a:lumOff val="40000"/>
                  </a:schemeClr>
                </a:solidFill>
                <a:effectLst/>
                <a:latin typeface="+mj-lt"/>
              </a:rPr>
              <a:t> </a:t>
            </a:r>
            <a:r>
              <a:rPr lang="de-DE" sz="2400" b="0" i="0" u="none" strike="noStrike" dirty="0">
                <a:solidFill>
                  <a:schemeClr val="accent1"/>
                </a:solidFill>
                <a:effectLst/>
                <a:latin typeface="+mj-lt"/>
                <a:hlinkClick r:id="rId8">
                  <a:extLst>
                    <a:ext uri="{A12FA001-AC4F-418D-AE19-62706E023703}">
                      <ahyp:hlinkClr xmlns:ahyp="http://schemas.microsoft.com/office/drawing/2018/hyperlinkcolor" val="tx"/>
                    </a:ext>
                  </a:extLst>
                </a:hlinkClick>
              </a:rPr>
              <a:t>Dokumentation des Entstehungsprozesses</a:t>
            </a:r>
            <a:endParaRPr lang="de-DE" sz="2400" b="0" i="0" u="none" strike="noStrike" dirty="0">
              <a:solidFill>
                <a:schemeClr val="accent1"/>
              </a:solidFill>
              <a:effectLst/>
              <a:latin typeface="+mj-lt"/>
            </a:endParaRPr>
          </a:p>
          <a:p>
            <a:pPr marL="342900" indent="-342900">
              <a:spcAft>
                <a:spcPts val="1200"/>
              </a:spcAft>
              <a:buFont typeface="Symbol" panose="05050102010706020507" pitchFamily="18" charset="2"/>
              <a:buChar char="-"/>
            </a:pPr>
            <a:r>
              <a:rPr lang="de-DE" sz="2400" b="0" i="0" dirty="0">
                <a:solidFill>
                  <a:schemeClr val="accent1"/>
                </a:solidFill>
                <a:effectLst/>
                <a:latin typeface="+mj-lt"/>
                <a:hlinkClick r:id="rId9">
                  <a:extLst>
                    <a:ext uri="{A12FA001-AC4F-418D-AE19-62706E023703}">
                      <ahyp:hlinkClr xmlns:ahyp="http://schemas.microsoft.com/office/drawing/2018/hyperlinkcolor" val="tx"/>
                    </a:ext>
                  </a:extLst>
                </a:hlinkClick>
              </a:rPr>
              <a:t>Beurteilungsraster</a:t>
            </a:r>
            <a:r>
              <a:rPr lang="de-DE" sz="2400" b="0" i="0" dirty="0">
                <a:solidFill>
                  <a:schemeClr val="accent1"/>
                </a:solidFill>
                <a:effectLst/>
                <a:latin typeface="+mj-lt"/>
              </a:rPr>
              <a:t> </a:t>
            </a:r>
            <a:r>
              <a:rPr lang="de-DE" sz="2400" b="0" i="0" dirty="0">
                <a:effectLst/>
                <a:latin typeface="+mj-lt"/>
              </a:rPr>
              <a:t>für alle möglichen Formen der abschließenden Arbeit</a:t>
            </a:r>
          </a:p>
          <a:p>
            <a:pPr marL="342900" indent="-342900">
              <a:buFont typeface="Symbol" panose="05050102010706020507" pitchFamily="18" charset="2"/>
              <a:buChar char="-"/>
            </a:pPr>
            <a:r>
              <a:rPr lang="de-DE" sz="2400" b="0" i="0" u="none" strike="noStrike" dirty="0">
                <a:solidFill>
                  <a:schemeClr val="accent1"/>
                </a:solidFill>
                <a:effectLst/>
                <a:latin typeface="+mj-lt"/>
                <a:hlinkClick r:id="rId10">
                  <a:extLst>
                    <a:ext uri="{A12FA001-AC4F-418D-AE19-62706E023703}">
                      <ahyp:hlinkClr xmlns:ahyp="http://schemas.microsoft.com/office/drawing/2018/hyperlinkcolor" val="tx"/>
                    </a:ext>
                  </a:extLst>
                </a:hlinkClick>
              </a:rPr>
              <a:t>FAQs zu aktuellen Fragen</a:t>
            </a:r>
            <a:endParaRPr lang="de-DE" sz="2400" b="0" i="0" dirty="0">
              <a:solidFill>
                <a:schemeClr val="accent1"/>
              </a:solidFill>
              <a:effectLst/>
              <a:latin typeface="+mj-lt"/>
            </a:endParaRPr>
          </a:p>
          <a:p>
            <a:pPr marL="342900" indent="-342900">
              <a:spcAft>
                <a:spcPts val="1200"/>
              </a:spcAft>
              <a:buFont typeface="Arial" panose="020B0604020202020204" pitchFamily="34" charset="0"/>
              <a:buChar char="•"/>
            </a:pPr>
            <a:endParaRPr lang="de-DE" sz="2400" b="0" i="0" u="none" strike="noStrike" dirty="0">
              <a:effectLst/>
              <a:latin typeface="+mj-lt"/>
            </a:endParaRPr>
          </a:p>
        </p:txBody>
      </p:sp>
    </p:spTree>
    <p:extLst>
      <p:ext uri="{BB962C8B-B14F-4D97-AF65-F5344CB8AC3E}">
        <p14:creationId xmlns:p14="http://schemas.microsoft.com/office/powerpoint/2010/main" val="3799394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7C51D6-5199-4EA8-A645-2EE6CDC879F4}"/>
              </a:ext>
            </a:extLst>
          </p:cNvPr>
          <p:cNvSpPr>
            <a:spLocks noGrp="1"/>
          </p:cNvSpPr>
          <p:nvPr>
            <p:ph type="title"/>
          </p:nvPr>
        </p:nvSpPr>
        <p:spPr>
          <a:xfrm>
            <a:off x="1097280" y="286603"/>
            <a:ext cx="10058400" cy="1156117"/>
          </a:xfrm>
        </p:spPr>
        <p:txBody>
          <a:bodyPr>
            <a:normAutofit/>
          </a:bodyPr>
          <a:lstStyle/>
          <a:p>
            <a:r>
              <a:rPr lang="de-DE" sz="3200" dirty="0">
                <a:solidFill>
                  <a:schemeClr val="accent1"/>
                </a:solidFill>
              </a:rPr>
              <a:t>Preise und Auszeichnungen</a:t>
            </a:r>
          </a:p>
        </p:txBody>
      </p:sp>
      <p:pic>
        <p:nvPicPr>
          <p:cNvPr id="4" name="Grafik 3">
            <a:extLst>
              <a:ext uri="{FF2B5EF4-FFF2-40B4-BE49-F238E27FC236}">
                <a16:creationId xmlns:a16="http://schemas.microsoft.com/office/drawing/2014/main" id="{D1B94EC1-1757-484F-B2C1-D399B71016FA}"/>
              </a:ext>
            </a:extLst>
          </p:cNvPr>
          <p:cNvPicPr>
            <a:picLocks noChangeAspect="1"/>
          </p:cNvPicPr>
          <p:nvPr/>
        </p:nvPicPr>
        <p:blipFill>
          <a:blip r:embed="rId2"/>
          <a:stretch>
            <a:fillRect/>
          </a:stretch>
        </p:blipFill>
        <p:spPr>
          <a:xfrm>
            <a:off x="1019454" y="1520667"/>
            <a:ext cx="4939068" cy="4612463"/>
          </a:xfrm>
          <a:prstGeom prst="rect">
            <a:avLst/>
          </a:prstGeom>
        </p:spPr>
      </p:pic>
      <p:pic>
        <p:nvPicPr>
          <p:cNvPr id="7" name="Grafik 6">
            <a:extLst>
              <a:ext uri="{FF2B5EF4-FFF2-40B4-BE49-F238E27FC236}">
                <a16:creationId xmlns:a16="http://schemas.microsoft.com/office/drawing/2014/main" id="{E12718E5-5D3F-435E-AA8A-F343A8DF6B1C}"/>
              </a:ext>
            </a:extLst>
          </p:cNvPr>
          <p:cNvPicPr>
            <a:picLocks noChangeAspect="1"/>
          </p:cNvPicPr>
          <p:nvPr/>
        </p:nvPicPr>
        <p:blipFill>
          <a:blip r:embed="rId3"/>
          <a:stretch>
            <a:fillRect/>
          </a:stretch>
        </p:blipFill>
        <p:spPr>
          <a:xfrm>
            <a:off x="6302188" y="1741872"/>
            <a:ext cx="5051261" cy="4447306"/>
          </a:xfrm>
          <a:prstGeom prst="rect">
            <a:avLst/>
          </a:prstGeom>
        </p:spPr>
      </p:pic>
    </p:spTree>
    <p:extLst>
      <p:ext uri="{BB962C8B-B14F-4D97-AF65-F5344CB8AC3E}">
        <p14:creationId xmlns:p14="http://schemas.microsoft.com/office/powerpoint/2010/main" val="1889422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5D0269-1257-3467-BC32-120517878B7F}"/>
              </a:ext>
            </a:extLst>
          </p:cNvPr>
          <p:cNvSpPr>
            <a:spLocks noGrp="1"/>
          </p:cNvSpPr>
          <p:nvPr>
            <p:ph type="title"/>
          </p:nvPr>
        </p:nvSpPr>
        <p:spPr>
          <a:xfrm>
            <a:off x="1117600" y="644138"/>
            <a:ext cx="10515600" cy="816725"/>
          </a:xfrm>
        </p:spPr>
        <p:txBody>
          <a:bodyPr/>
          <a:lstStyle/>
          <a:p>
            <a:r>
              <a:rPr lang="de-DE" dirty="0">
                <a:solidFill>
                  <a:schemeClr val="accent1"/>
                </a:solidFill>
              </a:rPr>
              <a:t>Zeitliche Struktur</a:t>
            </a:r>
            <a:endParaRPr lang="de-AT" dirty="0">
              <a:solidFill>
                <a:schemeClr val="accent1"/>
              </a:solidFill>
            </a:endParaRPr>
          </a:p>
        </p:txBody>
      </p:sp>
      <p:sp>
        <p:nvSpPr>
          <p:cNvPr id="3" name="Inhaltsplatzhalter 2">
            <a:extLst>
              <a:ext uri="{FF2B5EF4-FFF2-40B4-BE49-F238E27FC236}">
                <a16:creationId xmlns:a16="http://schemas.microsoft.com/office/drawing/2014/main" id="{80030ABE-7B1C-9A4F-84CC-93A3BFC949E7}"/>
              </a:ext>
            </a:extLst>
          </p:cNvPr>
          <p:cNvSpPr>
            <a:spLocks noGrp="1"/>
          </p:cNvSpPr>
          <p:nvPr>
            <p:ph idx="1"/>
          </p:nvPr>
        </p:nvSpPr>
        <p:spPr>
          <a:xfrm>
            <a:off x="1117600" y="2072640"/>
            <a:ext cx="10236200" cy="3870960"/>
          </a:xfrm>
        </p:spPr>
        <p:txBody>
          <a:bodyPr>
            <a:normAutofit fontScale="77500" lnSpcReduction="20000"/>
          </a:bodyPr>
          <a:lstStyle/>
          <a:p>
            <a:pPr marL="0" indent="0">
              <a:buNone/>
            </a:pPr>
            <a:r>
              <a:rPr lang="de-DE" sz="4600" dirty="0">
                <a:solidFill>
                  <a:schemeClr val="accent1"/>
                </a:solidFill>
              </a:rPr>
              <a:t>Vorbereitung &amp; Begleitung in der Unverbindlichen Übung</a:t>
            </a:r>
            <a:endParaRPr lang="de-DE" sz="1700" dirty="0">
              <a:solidFill>
                <a:schemeClr val="accent1"/>
              </a:solidFill>
            </a:endParaRPr>
          </a:p>
          <a:p>
            <a:pPr marL="0" indent="0">
              <a:lnSpc>
                <a:spcPct val="120000"/>
              </a:lnSpc>
              <a:spcAft>
                <a:spcPts val="600"/>
              </a:spcAft>
              <a:buNone/>
            </a:pPr>
            <a:r>
              <a:rPr lang="de-DE" sz="4500" b="1" dirty="0">
                <a:solidFill>
                  <a:schemeClr val="accent1"/>
                </a:solidFill>
                <a:latin typeface="+mj-lt"/>
              </a:rPr>
              <a:t>Wintersemester 7.Klasse</a:t>
            </a:r>
          </a:p>
          <a:p>
            <a:pPr marL="514350" indent="-514350">
              <a:lnSpc>
                <a:spcPct val="120000"/>
              </a:lnSpc>
              <a:spcAft>
                <a:spcPts val="600"/>
              </a:spcAft>
              <a:buFont typeface="+mj-lt"/>
              <a:buAutoNum type="arabicParenBoth"/>
            </a:pPr>
            <a:r>
              <a:rPr lang="de-DE" sz="3400" dirty="0">
                <a:latin typeface="+mj-lt"/>
              </a:rPr>
              <a:t>Themenfindung / Konkretisierung des Arbeitsvorhabens</a:t>
            </a:r>
          </a:p>
          <a:p>
            <a:pPr marL="514350" indent="-514350">
              <a:lnSpc>
                <a:spcPct val="120000"/>
              </a:lnSpc>
              <a:spcAft>
                <a:spcPts val="600"/>
              </a:spcAft>
              <a:buFont typeface="+mj-lt"/>
              <a:buAutoNum type="arabicParenBoth"/>
            </a:pPr>
            <a:r>
              <a:rPr lang="de-DE" sz="3400" dirty="0">
                <a:latin typeface="+mj-lt"/>
              </a:rPr>
              <a:t>Verfassen eines Exposés</a:t>
            </a:r>
          </a:p>
          <a:p>
            <a:pPr marL="514350" indent="-514350">
              <a:lnSpc>
                <a:spcPct val="120000"/>
              </a:lnSpc>
              <a:spcAft>
                <a:spcPts val="600"/>
              </a:spcAft>
              <a:buFont typeface="+mj-lt"/>
              <a:buAutoNum type="arabicParenBoth"/>
            </a:pPr>
            <a:r>
              <a:rPr lang="de-DE" sz="3400" dirty="0">
                <a:latin typeface="+mj-lt"/>
              </a:rPr>
              <a:t>Einvernehmen zw. Schülerin bzw. Schüler und Betreuungsperson über Thema und konkretem Arbeitsvorhaben herstellen</a:t>
            </a:r>
          </a:p>
        </p:txBody>
      </p:sp>
    </p:spTree>
    <p:extLst>
      <p:ext uri="{BB962C8B-B14F-4D97-AF65-F5344CB8AC3E}">
        <p14:creationId xmlns:p14="http://schemas.microsoft.com/office/powerpoint/2010/main" val="3392798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0030ABE-7B1C-9A4F-84CC-93A3BFC949E7}"/>
              </a:ext>
            </a:extLst>
          </p:cNvPr>
          <p:cNvSpPr>
            <a:spLocks noGrp="1"/>
          </p:cNvSpPr>
          <p:nvPr>
            <p:ph idx="1"/>
          </p:nvPr>
        </p:nvSpPr>
        <p:spPr>
          <a:xfrm>
            <a:off x="995680" y="2032000"/>
            <a:ext cx="10358120" cy="3972560"/>
          </a:xfrm>
        </p:spPr>
        <p:txBody>
          <a:bodyPr>
            <a:normAutofit/>
          </a:bodyPr>
          <a:lstStyle/>
          <a:p>
            <a:pPr marL="0" indent="0">
              <a:lnSpc>
                <a:spcPct val="120000"/>
              </a:lnSpc>
              <a:spcAft>
                <a:spcPts val="600"/>
              </a:spcAft>
              <a:buNone/>
            </a:pPr>
            <a:r>
              <a:rPr lang="de-DE" sz="2800" b="1" dirty="0">
                <a:solidFill>
                  <a:schemeClr val="accent1"/>
                </a:solidFill>
                <a:latin typeface="+mj-lt"/>
              </a:rPr>
              <a:t>Sommersemester 7.Klasse</a:t>
            </a:r>
          </a:p>
          <a:p>
            <a:pPr marL="514350" indent="-514350">
              <a:lnSpc>
                <a:spcPct val="120000"/>
              </a:lnSpc>
              <a:spcAft>
                <a:spcPts val="600"/>
              </a:spcAft>
              <a:buFont typeface="+mj-lt"/>
              <a:buAutoNum type="arabicParenBoth" startAt="4"/>
            </a:pPr>
            <a:r>
              <a:rPr lang="de-DE" sz="2800" dirty="0">
                <a:latin typeface="+mj-lt"/>
              </a:rPr>
              <a:t>Einreichung (ABA-Portal)</a:t>
            </a:r>
          </a:p>
          <a:p>
            <a:pPr marL="514350" indent="-514350">
              <a:lnSpc>
                <a:spcPct val="120000"/>
              </a:lnSpc>
              <a:spcAft>
                <a:spcPts val="600"/>
              </a:spcAft>
              <a:buFont typeface="+mj-lt"/>
              <a:buAutoNum type="arabicParenBoth" startAt="4"/>
            </a:pPr>
            <a:r>
              <a:rPr lang="de-DE" sz="2800" dirty="0">
                <a:latin typeface="+mj-lt"/>
              </a:rPr>
              <a:t>bis Ende März Vorlage bei der Schulleitung</a:t>
            </a:r>
          </a:p>
          <a:p>
            <a:pPr marL="514350" indent="-514350">
              <a:lnSpc>
                <a:spcPct val="120000"/>
              </a:lnSpc>
              <a:spcAft>
                <a:spcPts val="600"/>
              </a:spcAft>
              <a:buFont typeface="+mj-lt"/>
              <a:buAutoNum type="arabicParenBoth" startAt="4"/>
            </a:pPr>
            <a:r>
              <a:rPr lang="de-DE" sz="2800" dirty="0">
                <a:latin typeface="+mj-lt"/>
              </a:rPr>
              <a:t>bis Ende April Zustimmung (bzw. Rückweisung) durch Schulleitung</a:t>
            </a:r>
            <a:br>
              <a:rPr lang="de-DE" sz="2800" dirty="0">
                <a:latin typeface="+mj-lt"/>
              </a:rPr>
            </a:br>
            <a:r>
              <a:rPr lang="de-DE" sz="2800" dirty="0">
                <a:latin typeface="+mj-lt"/>
              </a:rPr>
              <a:t>Danach kontinuierliche Betreuung durch Lehrperson bis zur Abgabe (8.Klasse / Ende der 1.Unterrichtswoche des 2.Semesters)</a:t>
            </a:r>
          </a:p>
        </p:txBody>
      </p:sp>
      <p:sp>
        <p:nvSpPr>
          <p:cNvPr id="8" name="Titel 1">
            <a:extLst>
              <a:ext uri="{FF2B5EF4-FFF2-40B4-BE49-F238E27FC236}">
                <a16:creationId xmlns:a16="http://schemas.microsoft.com/office/drawing/2014/main" id="{E62E286B-E929-27A4-9D4C-4CB55685334E}"/>
              </a:ext>
            </a:extLst>
          </p:cNvPr>
          <p:cNvSpPr>
            <a:spLocks noGrp="1"/>
          </p:cNvSpPr>
          <p:nvPr>
            <p:ph type="title"/>
          </p:nvPr>
        </p:nvSpPr>
        <p:spPr>
          <a:xfrm>
            <a:off x="1117600" y="644138"/>
            <a:ext cx="10515600" cy="816725"/>
          </a:xfrm>
        </p:spPr>
        <p:txBody>
          <a:bodyPr/>
          <a:lstStyle/>
          <a:p>
            <a:r>
              <a:rPr lang="de-DE" dirty="0">
                <a:solidFill>
                  <a:schemeClr val="accent1"/>
                </a:solidFill>
              </a:rPr>
              <a:t>Zeitliche Struktur</a:t>
            </a:r>
            <a:endParaRPr lang="de-AT" dirty="0">
              <a:solidFill>
                <a:schemeClr val="accent1"/>
              </a:solidFill>
            </a:endParaRPr>
          </a:p>
        </p:txBody>
      </p:sp>
    </p:spTree>
    <p:extLst>
      <p:ext uri="{BB962C8B-B14F-4D97-AF65-F5344CB8AC3E}">
        <p14:creationId xmlns:p14="http://schemas.microsoft.com/office/powerpoint/2010/main" val="1411946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E882E0E-72B1-F931-F2E7-B98DC588F717}"/>
              </a:ext>
            </a:extLst>
          </p:cNvPr>
          <p:cNvSpPr>
            <a:spLocks noGrp="1"/>
          </p:cNvSpPr>
          <p:nvPr>
            <p:ph type="title"/>
          </p:nvPr>
        </p:nvSpPr>
        <p:spPr/>
        <p:txBody>
          <a:bodyPr/>
          <a:lstStyle/>
          <a:p>
            <a:r>
              <a:rPr lang="en-US" dirty="0"/>
              <a:t>Staffel 1 – VWA Podcast</a:t>
            </a:r>
          </a:p>
        </p:txBody>
      </p:sp>
      <p:sp>
        <p:nvSpPr>
          <p:cNvPr id="12" name="Content Placeholder 2">
            <a:extLst>
              <a:ext uri="{FF2B5EF4-FFF2-40B4-BE49-F238E27FC236}">
                <a16:creationId xmlns:a16="http://schemas.microsoft.com/office/drawing/2014/main" id="{F1856407-03A7-7089-D1E2-97318512C14D}"/>
              </a:ext>
            </a:extLst>
          </p:cNvPr>
          <p:cNvSpPr>
            <a:spLocks noGrp="1"/>
          </p:cNvSpPr>
          <p:nvPr>
            <p:ph sz="half" idx="1"/>
          </p:nvPr>
        </p:nvSpPr>
        <p:spPr>
          <a:xfrm>
            <a:off x="838199" y="1825625"/>
            <a:ext cx="7323307" cy="4460890"/>
          </a:xfrm>
        </p:spPr>
        <p:txBody>
          <a:bodyPr>
            <a:normAutofit fontScale="92500" lnSpcReduction="10000"/>
          </a:bodyPr>
          <a:lstStyle/>
          <a:p>
            <a:r>
              <a:rPr lang="de-DE" sz="2000" dirty="0">
                <a:solidFill>
                  <a:srgbClr val="212529"/>
                </a:solidFill>
                <a:latin typeface="Calibri Light" panose="020F0302020204030204" pitchFamily="34" charset="0"/>
                <a:ea typeface="Calibri Light" panose="020F0302020204030204" pitchFamily="34" charset="0"/>
                <a:cs typeface="Calibri Light" panose="020F0302020204030204" pitchFamily="34" charset="0"/>
              </a:rPr>
              <a:t>#</a:t>
            </a:r>
            <a:r>
              <a:rPr lang="de-DE" sz="2000" i="0" dirty="0">
                <a:solidFill>
                  <a:srgbClr val="212529"/>
                </a:solidFill>
                <a:effectLst/>
                <a:latin typeface="Calibri Light" panose="020F0302020204030204" pitchFamily="34" charset="0"/>
                <a:ea typeface="Calibri Light" panose="020F0302020204030204" pitchFamily="34" charset="0"/>
                <a:cs typeface="Calibri Light" panose="020F0302020204030204" pitchFamily="34" charset="0"/>
              </a:rPr>
              <a:t>1: Was ist eine VWA?</a:t>
            </a:r>
          </a:p>
          <a:p>
            <a:r>
              <a:rPr lang="de-DE" sz="2000" dirty="0">
                <a:solidFill>
                  <a:srgbClr val="212529"/>
                </a:solidFill>
                <a:latin typeface="Calibri Light" panose="020F0302020204030204" pitchFamily="34" charset="0"/>
                <a:ea typeface="Calibri Light" panose="020F0302020204030204" pitchFamily="34" charset="0"/>
                <a:cs typeface="Calibri Light" panose="020F0302020204030204" pitchFamily="34" charset="0"/>
              </a:rPr>
              <a:t>#</a:t>
            </a:r>
            <a:r>
              <a:rPr lang="de-DE" sz="2000" i="0" dirty="0">
                <a:solidFill>
                  <a:srgbClr val="212529"/>
                </a:solidFill>
                <a:effectLst/>
                <a:latin typeface="Calibri Light" panose="020F0302020204030204" pitchFamily="34" charset="0"/>
                <a:ea typeface="Calibri Light" panose="020F0302020204030204" pitchFamily="34" charset="0"/>
                <a:cs typeface="Calibri Light" panose="020F0302020204030204" pitchFamily="34" charset="0"/>
              </a:rPr>
              <a:t>2: Wie finde ich das passende Thema für meine VWA?</a:t>
            </a:r>
          </a:p>
          <a:p>
            <a:r>
              <a:rPr lang="de-DE" sz="2000" dirty="0">
                <a:solidFill>
                  <a:srgbClr val="212529"/>
                </a:solidFill>
                <a:latin typeface="Calibri Light" panose="020F0302020204030204" pitchFamily="34" charset="0"/>
                <a:ea typeface="Calibri Light" panose="020F0302020204030204" pitchFamily="34" charset="0"/>
                <a:cs typeface="Calibri Light" panose="020F0302020204030204" pitchFamily="34" charset="0"/>
              </a:rPr>
              <a:t>#</a:t>
            </a:r>
            <a:r>
              <a:rPr lang="de-DE" sz="2000" i="0" dirty="0">
                <a:solidFill>
                  <a:srgbClr val="212529"/>
                </a:solidFill>
                <a:effectLst/>
                <a:latin typeface="Calibri Light" panose="020F0302020204030204" pitchFamily="34" charset="0"/>
                <a:ea typeface="Calibri Light" panose="020F0302020204030204" pitchFamily="34" charset="0"/>
                <a:cs typeface="Calibri Light" panose="020F0302020204030204" pitchFamily="34" charset="0"/>
              </a:rPr>
              <a:t>3: Was muss ich beim Einreichen meines VWA-Themas beachten?</a:t>
            </a:r>
          </a:p>
          <a:p>
            <a:r>
              <a:rPr lang="de-DE" sz="2000" dirty="0">
                <a:solidFill>
                  <a:srgbClr val="212529"/>
                </a:solidFill>
                <a:latin typeface="Calibri Light" panose="020F0302020204030204" pitchFamily="34" charset="0"/>
                <a:ea typeface="Calibri Light" panose="020F0302020204030204" pitchFamily="34" charset="0"/>
                <a:cs typeface="Calibri Light" panose="020F0302020204030204" pitchFamily="34" charset="0"/>
              </a:rPr>
              <a:t>#</a:t>
            </a:r>
            <a:r>
              <a:rPr lang="de-DE" sz="2000" i="0" dirty="0">
                <a:solidFill>
                  <a:srgbClr val="212529"/>
                </a:solidFill>
                <a:effectLst/>
                <a:latin typeface="Calibri Light" panose="020F0302020204030204" pitchFamily="34" charset="0"/>
                <a:ea typeface="Calibri Light" panose="020F0302020204030204" pitchFamily="34" charset="0"/>
                <a:cs typeface="Calibri Light" panose="020F0302020204030204" pitchFamily="34" charset="0"/>
              </a:rPr>
              <a:t>4: Der Betreuungsprozess (aus Sicht von Schülerinnen und Schülern)</a:t>
            </a:r>
          </a:p>
          <a:p>
            <a:r>
              <a:rPr lang="de-DE" sz="2000" i="0" dirty="0">
                <a:solidFill>
                  <a:srgbClr val="212529"/>
                </a:solidFill>
                <a:effectLst/>
                <a:latin typeface="Calibri Light" panose="020F0302020204030204" pitchFamily="34" charset="0"/>
                <a:ea typeface="Calibri Light" panose="020F0302020204030204" pitchFamily="34" charset="0"/>
                <a:cs typeface="Calibri Light" panose="020F0302020204030204" pitchFamily="34" charset="0"/>
              </a:rPr>
              <a:t>#5: Der Betreuungsprozess (aus Sicht von Lehrerinnen und Lehrern)</a:t>
            </a:r>
          </a:p>
          <a:p>
            <a:r>
              <a:rPr lang="de-DE" sz="2000" i="0" dirty="0">
                <a:solidFill>
                  <a:srgbClr val="212529"/>
                </a:solidFill>
                <a:effectLst/>
                <a:latin typeface="Calibri Light" panose="020F0302020204030204" pitchFamily="34" charset="0"/>
                <a:ea typeface="Calibri Light" panose="020F0302020204030204" pitchFamily="34" charset="0"/>
                <a:cs typeface="Calibri Light" panose="020F0302020204030204" pitchFamily="34" charset="0"/>
              </a:rPr>
              <a:t>#6: Recherche</a:t>
            </a:r>
          </a:p>
          <a:p>
            <a:r>
              <a:rPr lang="de-DE" sz="2000" i="0" dirty="0">
                <a:solidFill>
                  <a:srgbClr val="212529"/>
                </a:solidFill>
                <a:effectLst/>
                <a:latin typeface="Calibri Light" panose="020F0302020204030204" pitchFamily="34" charset="0"/>
                <a:ea typeface="Calibri Light" panose="020F0302020204030204" pitchFamily="34" charset="0"/>
                <a:cs typeface="Calibri Light" panose="020F0302020204030204" pitchFamily="34" charset="0"/>
              </a:rPr>
              <a:t>#7: Recherche (Gespräch mit zwei Expertinnen)</a:t>
            </a:r>
          </a:p>
          <a:p>
            <a:r>
              <a:rPr lang="de-DE" sz="2000" i="0" dirty="0">
                <a:solidFill>
                  <a:srgbClr val="212529"/>
                </a:solidFill>
                <a:effectLst/>
                <a:latin typeface="Calibri Light" panose="020F0302020204030204" pitchFamily="34" charset="0"/>
                <a:ea typeface="Calibri Light" panose="020F0302020204030204" pitchFamily="34" charset="0"/>
                <a:cs typeface="Calibri Light" panose="020F0302020204030204" pitchFamily="34" charset="0"/>
              </a:rPr>
              <a:t>#8: Das Schreiben (vor dem Schreiben)</a:t>
            </a:r>
          </a:p>
          <a:p>
            <a:r>
              <a:rPr lang="de-DE" sz="2000" dirty="0">
                <a:solidFill>
                  <a:srgbClr val="212529"/>
                </a:solidFill>
                <a:latin typeface="Calibri Light" panose="020F0302020204030204" pitchFamily="34" charset="0"/>
                <a:ea typeface="Calibri Light" panose="020F0302020204030204" pitchFamily="34" charset="0"/>
                <a:cs typeface="Calibri Light" panose="020F0302020204030204" pitchFamily="34" charset="0"/>
              </a:rPr>
              <a:t>#9: Das Schreiben (nach dem Schreiben)</a:t>
            </a:r>
            <a:br>
              <a:rPr lang="de-DE" sz="2000" dirty="0">
                <a:solidFill>
                  <a:srgbClr val="212529"/>
                </a:solidFill>
                <a:latin typeface="Calibri Light" panose="020F0302020204030204" pitchFamily="34" charset="0"/>
                <a:ea typeface="Calibri Light" panose="020F0302020204030204" pitchFamily="34" charset="0"/>
                <a:cs typeface="Calibri Light" panose="020F0302020204030204" pitchFamily="34" charset="0"/>
              </a:rPr>
            </a:br>
            <a:endParaRPr lang="de-DE" sz="2000" dirty="0">
              <a:solidFill>
                <a:srgbClr val="212529"/>
              </a:solidFill>
              <a:latin typeface="Calibri Light" panose="020F0302020204030204" pitchFamily="34" charset="0"/>
              <a:ea typeface="Calibri Light" panose="020F0302020204030204" pitchFamily="34" charset="0"/>
              <a:cs typeface="Calibri Light" panose="020F0302020204030204" pitchFamily="34" charset="0"/>
            </a:endParaRPr>
          </a:p>
          <a:p>
            <a:r>
              <a:rPr lang="de-DE" sz="2000" b="1" dirty="0">
                <a:solidFill>
                  <a:srgbClr val="212529"/>
                </a:solidFill>
                <a:latin typeface="Calibri Light" panose="020F0302020204030204" pitchFamily="34" charset="0"/>
                <a:ea typeface="Calibri Light" panose="020F0302020204030204" pitchFamily="34" charset="0"/>
                <a:cs typeface="Calibri Light" panose="020F0302020204030204" pitchFamily="34" charset="0"/>
              </a:rPr>
              <a:t>#10: Künstliche Intelligenz (NEU)</a:t>
            </a:r>
            <a:endParaRPr lang="de-DE" sz="2000" i="0" dirty="0">
              <a:solidFill>
                <a:srgbClr val="212529"/>
              </a:solidFill>
              <a:effectLst/>
              <a:latin typeface="Calibri Light" panose="020F0302020204030204" pitchFamily="34" charset="0"/>
              <a:ea typeface="Calibri Light" panose="020F0302020204030204" pitchFamily="34" charset="0"/>
              <a:cs typeface="Calibri Light" panose="020F0302020204030204" pitchFamily="34" charset="0"/>
            </a:endParaRPr>
          </a:p>
          <a:p>
            <a:endParaRPr lang="en-US" dirty="0"/>
          </a:p>
        </p:txBody>
      </p:sp>
      <p:pic>
        <p:nvPicPr>
          <p:cNvPr id="5" name="Grafik 4">
            <a:extLst>
              <a:ext uri="{FF2B5EF4-FFF2-40B4-BE49-F238E27FC236}">
                <a16:creationId xmlns:a16="http://schemas.microsoft.com/office/drawing/2014/main" id="{B5483852-271D-9553-D62C-F117BD3B330D}"/>
              </a:ext>
            </a:extLst>
          </p:cNvPr>
          <p:cNvPicPr>
            <a:picLocks noChangeAspect="1"/>
          </p:cNvPicPr>
          <p:nvPr/>
        </p:nvPicPr>
        <p:blipFill>
          <a:blip r:embed="rId3"/>
          <a:stretch>
            <a:fillRect/>
          </a:stretch>
        </p:blipFill>
        <p:spPr>
          <a:xfrm>
            <a:off x="8939455" y="529618"/>
            <a:ext cx="2033250" cy="3104199"/>
          </a:xfrm>
          <a:prstGeom prst="rect">
            <a:avLst/>
          </a:prstGeom>
          <a:noFill/>
        </p:spPr>
      </p:pic>
      <p:pic>
        <p:nvPicPr>
          <p:cNvPr id="3" name="Grafik 2">
            <a:extLst>
              <a:ext uri="{FF2B5EF4-FFF2-40B4-BE49-F238E27FC236}">
                <a16:creationId xmlns:a16="http://schemas.microsoft.com/office/drawing/2014/main" id="{FB51CD30-E5F4-9C17-F4DF-FD1963DBCFCE}"/>
              </a:ext>
            </a:extLst>
          </p:cNvPr>
          <p:cNvPicPr>
            <a:picLocks noChangeAspect="1"/>
          </p:cNvPicPr>
          <p:nvPr/>
        </p:nvPicPr>
        <p:blipFill>
          <a:blip r:embed="rId4"/>
          <a:stretch>
            <a:fillRect/>
          </a:stretch>
        </p:blipFill>
        <p:spPr>
          <a:xfrm>
            <a:off x="8690973" y="3691423"/>
            <a:ext cx="2530215" cy="2595092"/>
          </a:xfrm>
          <a:prstGeom prst="rect">
            <a:avLst/>
          </a:prstGeom>
        </p:spPr>
      </p:pic>
    </p:spTree>
    <p:extLst>
      <p:ext uri="{BB962C8B-B14F-4D97-AF65-F5344CB8AC3E}">
        <p14:creationId xmlns:p14="http://schemas.microsoft.com/office/powerpoint/2010/main" val="3860223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0A40C3-0FF2-9453-A6FA-CB8B7C67C9F5}"/>
              </a:ext>
            </a:extLst>
          </p:cNvPr>
          <p:cNvSpPr>
            <a:spLocks noGrp="1"/>
          </p:cNvSpPr>
          <p:nvPr>
            <p:ph type="ctrTitle"/>
          </p:nvPr>
        </p:nvSpPr>
        <p:spPr>
          <a:xfrm>
            <a:off x="818707" y="3024516"/>
            <a:ext cx="4616893" cy="2160000"/>
          </a:xfrm>
        </p:spPr>
        <p:txBody>
          <a:bodyPr/>
          <a:lstStyle/>
          <a:p>
            <a:pPr algn="l"/>
            <a:r>
              <a:rPr lang="de-DE" dirty="0"/>
              <a:t>     Fragen?</a:t>
            </a:r>
            <a:endParaRPr lang="de-AT" dirty="0"/>
          </a:p>
        </p:txBody>
      </p:sp>
      <p:sp>
        <p:nvSpPr>
          <p:cNvPr id="5" name="Freihandform: Form 4">
            <a:extLst>
              <a:ext uri="{FF2B5EF4-FFF2-40B4-BE49-F238E27FC236}">
                <a16:creationId xmlns:a16="http://schemas.microsoft.com/office/drawing/2014/main" id="{BD8788BE-F097-D656-956E-F57511320D09}"/>
              </a:ext>
            </a:extLst>
          </p:cNvPr>
          <p:cNvSpPr/>
          <p:nvPr/>
        </p:nvSpPr>
        <p:spPr>
          <a:xfrm>
            <a:off x="5435600" y="2533684"/>
            <a:ext cx="4446588" cy="3565525"/>
          </a:xfrm>
          <a:custGeom>
            <a:avLst/>
            <a:gdLst>
              <a:gd name="connsiteX0" fmla="*/ 276231 w 1824561"/>
              <a:gd name="connsiteY0" fmla="*/ 1486158 h 1491101"/>
              <a:gd name="connsiteX1" fmla="*/ 1819010 w 1824561"/>
              <a:gd name="connsiteY1" fmla="*/ 1217472 h 1491101"/>
              <a:gd name="connsiteX2" fmla="*/ 809270 w 1824561"/>
              <a:gd name="connsiteY2" fmla="*/ 385411 h 1491101"/>
              <a:gd name="connsiteX3" fmla="*/ 1259969 w 1824561"/>
              <a:gd name="connsiteY3" fmla="*/ 4050 h 1491101"/>
              <a:gd name="connsiteX4" fmla="*/ 661926 w 1824561"/>
              <a:gd name="connsiteY4" fmla="*/ 246735 h 1491101"/>
              <a:gd name="connsiteX5" fmla="*/ 1571992 w 1824561"/>
              <a:gd name="connsiteY5" fmla="*/ 1148134 h 1491101"/>
              <a:gd name="connsiteX6" fmla="*/ 120219 w 1824561"/>
              <a:gd name="connsiteY6" fmla="*/ 1373484 h 1491101"/>
              <a:gd name="connsiteX7" fmla="*/ 276231 w 1824561"/>
              <a:gd name="connsiteY7" fmla="*/ 1486158 h 1491101"/>
              <a:gd name="connsiteX0" fmla="*/ 276231 w 1824561"/>
              <a:gd name="connsiteY0" fmla="*/ 1483030 h 1487973"/>
              <a:gd name="connsiteX1" fmla="*/ 1819010 w 1824561"/>
              <a:gd name="connsiteY1" fmla="*/ 1214344 h 1487973"/>
              <a:gd name="connsiteX2" fmla="*/ 809270 w 1824561"/>
              <a:gd name="connsiteY2" fmla="*/ 382283 h 1487973"/>
              <a:gd name="connsiteX3" fmla="*/ 1259969 w 1824561"/>
              <a:gd name="connsiteY3" fmla="*/ 922 h 1487973"/>
              <a:gd name="connsiteX4" fmla="*/ 375905 w 1824561"/>
              <a:gd name="connsiteY4" fmla="*/ 304278 h 1487973"/>
              <a:gd name="connsiteX5" fmla="*/ 1571992 w 1824561"/>
              <a:gd name="connsiteY5" fmla="*/ 1145006 h 1487973"/>
              <a:gd name="connsiteX6" fmla="*/ 120219 w 1824561"/>
              <a:gd name="connsiteY6" fmla="*/ 1370356 h 1487973"/>
              <a:gd name="connsiteX7" fmla="*/ 276231 w 1824561"/>
              <a:gd name="connsiteY7" fmla="*/ 1483030 h 1487973"/>
              <a:gd name="connsiteX0" fmla="*/ 276231 w 1820047"/>
              <a:gd name="connsiteY0" fmla="*/ 1482161 h 1487104"/>
              <a:gd name="connsiteX1" fmla="*/ 1819010 w 1820047"/>
              <a:gd name="connsiteY1" fmla="*/ 1213475 h 1487104"/>
              <a:gd name="connsiteX2" fmla="*/ 527583 w 1820047"/>
              <a:gd name="connsiteY2" fmla="*/ 320743 h 1487104"/>
              <a:gd name="connsiteX3" fmla="*/ 1259969 w 1820047"/>
              <a:gd name="connsiteY3" fmla="*/ 53 h 1487104"/>
              <a:gd name="connsiteX4" fmla="*/ 375905 w 1820047"/>
              <a:gd name="connsiteY4" fmla="*/ 303409 h 1487104"/>
              <a:gd name="connsiteX5" fmla="*/ 1571992 w 1820047"/>
              <a:gd name="connsiteY5" fmla="*/ 1144137 h 1487104"/>
              <a:gd name="connsiteX6" fmla="*/ 120219 w 1820047"/>
              <a:gd name="connsiteY6" fmla="*/ 1369487 h 1487104"/>
              <a:gd name="connsiteX7" fmla="*/ 276231 w 1820047"/>
              <a:gd name="connsiteY7" fmla="*/ 1482161 h 1487104"/>
              <a:gd name="connsiteX0" fmla="*/ 276231 w 1820037"/>
              <a:gd name="connsiteY0" fmla="*/ 1482161 h 1487104"/>
              <a:gd name="connsiteX1" fmla="*/ 1819010 w 1820037"/>
              <a:gd name="connsiteY1" fmla="*/ 1213475 h 1487104"/>
              <a:gd name="connsiteX2" fmla="*/ 527583 w 1820037"/>
              <a:gd name="connsiteY2" fmla="*/ 320743 h 1487104"/>
              <a:gd name="connsiteX3" fmla="*/ 1259969 w 1820037"/>
              <a:gd name="connsiteY3" fmla="*/ 53 h 1487104"/>
              <a:gd name="connsiteX4" fmla="*/ 375905 w 1820037"/>
              <a:gd name="connsiteY4" fmla="*/ 303409 h 1487104"/>
              <a:gd name="connsiteX5" fmla="*/ 1571992 w 1820037"/>
              <a:gd name="connsiteY5" fmla="*/ 1144137 h 1487104"/>
              <a:gd name="connsiteX6" fmla="*/ 120219 w 1820037"/>
              <a:gd name="connsiteY6" fmla="*/ 1369487 h 1487104"/>
              <a:gd name="connsiteX7" fmla="*/ 276231 w 1820037"/>
              <a:gd name="connsiteY7" fmla="*/ 1482161 h 1487104"/>
              <a:gd name="connsiteX0" fmla="*/ 276231 w 1820030"/>
              <a:gd name="connsiteY0" fmla="*/ 1482161 h 1487104"/>
              <a:gd name="connsiteX1" fmla="*/ 1819010 w 1820030"/>
              <a:gd name="connsiteY1" fmla="*/ 1213475 h 1487104"/>
              <a:gd name="connsiteX2" fmla="*/ 527583 w 1820030"/>
              <a:gd name="connsiteY2" fmla="*/ 320743 h 1487104"/>
              <a:gd name="connsiteX3" fmla="*/ 1259969 w 1820030"/>
              <a:gd name="connsiteY3" fmla="*/ 53 h 1487104"/>
              <a:gd name="connsiteX4" fmla="*/ 375905 w 1820030"/>
              <a:gd name="connsiteY4" fmla="*/ 303409 h 1487104"/>
              <a:gd name="connsiteX5" fmla="*/ 1571992 w 1820030"/>
              <a:gd name="connsiteY5" fmla="*/ 1144137 h 1487104"/>
              <a:gd name="connsiteX6" fmla="*/ 120219 w 1820030"/>
              <a:gd name="connsiteY6" fmla="*/ 1369487 h 1487104"/>
              <a:gd name="connsiteX7" fmla="*/ 276231 w 1820030"/>
              <a:gd name="connsiteY7" fmla="*/ 1482161 h 1487104"/>
              <a:gd name="connsiteX0" fmla="*/ 279980 w 1906083"/>
              <a:gd name="connsiteY0" fmla="*/ 1482161 h 1488427"/>
              <a:gd name="connsiteX1" fmla="*/ 1905099 w 1906083"/>
              <a:gd name="connsiteY1" fmla="*/ 1187473 h 1488427"/>
              <a:gd name="connsiteX2" fmla="*/ 531332 w 1906083"/>
              <a:gd name="connsiteY2" fmla="*/ 320743 h 1488427"/>
              <a:gd name="connsiteX3" fmla="*/ 1263718 w 1906083"/>
              <a:gd name="connsiteY3" fmla="*/ 53 h 1488427"/>
              <a:gd name="connsiteX4" fmla="*/ 379654 w 1906083"/>
              <a:gd name="connsiteY4" fmla="*/ 303409 h 1488427"/>
              <a:gd name="connsiteX5" fmla="*/ 1575741 w 1906083"/>
              <a:gd name="connsiteY5" fmla="*/ 1144137 h 1488427"/>
              <a:gd name="connsiteX6" fmla="*/ 123968 w 1906083"/>
              <a:gd name="connsiteY6" fmla="*/ 1369487 h 1488427"/>
              <a:gd name="connsiteX7" fmla="*/ 279980 w 1906083"/>
              <a:gd name="connsiteY7" fmla="*/ 1482161 h 1488427"/>
              <a:gd name="connsiteX0" fmla="*/ 284462 w 2005850"/>
              <a:gd name="connsiteY0" fmla="*/ 1482161 h 1489350"/>
              <a:gd name="connsiteX1" fmla="*/ 2004921 w 2005850"/>
              <a:gd name="connsiteY1" fmla="*/ 1170138 h 1489350"/>
              <a:gd name="connsiteX2" fmla="*/ 535814 w 2005850"/>
              <a:gd name="connsiteY2" fmla="*/ 320743 h 1489350"/>
              <a:gd name="connsiteX3" fmla="*/ 1268200 w 2005850"/>
              <a:gd name="connsiteY3" fmla="*/ 53 h 1489350"/>
              <a:gd name="connsiteX4" fmla="*/ 384136 w 2005850"/>
              <a:gd name="connsiteY4" fmla="*/ 303409 h 1489350"/>
              <a:gd name="connsiteX5" fmla="*/ 1580223 w 2005850"/>
              <a:gd name="connsiteY5" fmla="*/ 1144137 h 1489350"/>
              <a:gd name="connsiteX6" fmla="*/ 128450 w 2005850"/>
              <a:gd name="connsiteY6" fmla="*/ 1369487 h 1489350"/>
              <a:gd name="connsiteX7" fmla="*/ 284462 w 2005850"/>
              <a:gd name="connsiteY7" fmla="*/ 1482161 h 1489350"/>
              <a:gd name="connsiteX0" fmla="*/ 309246 w 2030634"/>
              <a:gd name="connsiteY0" fmla="*/ 1482161 h 1488418"/>
              <a:gd name="connsiteX1" fmla="*/ 2029705 w 2030634"/>
              <a:gd name="connsiteY1" fmla="*/ 1170138 h 1488418"/>
              <a:gd name="connsiteX2" fmla="*/ 560598 w 2030634"/>
              <a:gd name="connsiteY2" fmla="*/ 320743 h 1488418"/>
              <a:gd name="connsiteX3" fmla="*/ 1292984 w 2030634"/>
              <a:gd name="connsiteY3" fmla="*/ 53 h 1488418"/>
              <a:gd name="connsiteX4" fmla="*/ 408920 w 2030634"/>
              <a:gd name="connsiteY4" fmla="*/ 303409 h 1488418"/>
              <a:gd name="connsiteX5" fmla="*/ 1605007 w 2030634"/>
              <a:gd name="connsiteY5" fmla="*/ 1144137 h 1488418"/>
              <a:gd name="connsiteX6" fmla="*/ 118565 w 2030634"/>
              <a:gd name="connsiteY6" fmla="*/ 1360819 h 1488418"/>
              <a:gd name="connsiteX7" fmla="*/ 309246 w 2030634"/>
              <a:gd name="connsiteY7" fmla="*/ 1482161 h 1488418"/>
              <a:gd name="connsiteX0" fmla="*/ 233857 w 1955245"/>
              <a:gd name="connsiteY0" fmla="*/ 1482161 h 1487090"/>
              <a:gd name="connsiteX1" fmla="*/ 1954316 w 1955245"/>
              <a:gd name="connsiteY1" fmla="*/ 1170138 h 1487090"/>
              <a:gd name="connsiteX2" fmla="*/ 485209 w 1955245"/>
              <a:gd name="connsiteY2" fmla="*/ 320743 h 1487090"/>
              <a:gd name="connsiteX3" fmla="*/ 1217595 w 1955245"/>
              <a:gd name="connsiteY3" fmla="*/ 53 h 1487090"/>
              <a:gd name="connsiteX4" fmla="*/ 333531 w 1955245"/>
              <a:gd name="connsiteY4" fmla="*/ 303409 h 1487090"/>
              <a:gd name="connsiteX5" fmla="*/ 1529618 w 1955245"/>
              <a:gd name="connsiteY5" fmla="*/ 1144137 h 1487090"/>
              <a:gd name="connsiteX6" fmla="*/ 43176 w 1955245"/>
              <a:gd name="connsiteY6" fmla="*/ 1360819 h 1487090"/>
              <a:gd name="connsiteX7" fmla="*/ 233857 w 1955245"/>
              <a:gd name="connsiteY7" fmla="*/ 1482161 h 1487090"/>
              <a:gd name="connsiteX0" fmla="*/ 197437 w 1918825"/>
              <a:gd name="connsiteY0" fmla="*/ 1482161 h 1482176"/>
              <a:gd name="connsiteX1" fmla="*/ 1917896 w 1918825"/>
              <a:gd name="connsiteY1" fmla="*/ 1170138 h 1482176"/>
              <a:gd name="connsiteX2" fmla="*/ 448789 w 1918825"/>
              <a:gd name="connsiteY2" fmla="*/ 320743 h 1482176"/>
              <a:gd name="connsiteX3" fmla="*/ 1181175 w 1918825"/>
              <a:gd name="connsiteY3" fmla="*/ 53 h 1482176"/>
              <a:gd name="connsiteX4" fmla="*/ 297111 w 1918825"/>
              <a:gd name="connsiteY4" fmla="*/ 303409 h 1482176"/>
              <a:gd name="connsiteX5" fmla="*/ 1493198 w 1918825"/>
              <a:gd name="connsiteY5" fmla="*/ 1144137 h 1482176"/>
              <a:gd name="connsiteX6" fmla="*/ 6756 w 1918825"/>
              <a:gd name="connsiteY6" fmla="*/ 1360819 h 1482176"/>
              <a:gd name="connsiteX7" fmla="*/ 197437 w 1918825"/>
              <a:gd name="connsiteY7" fmla="*/ 1482161 h 1482176"/>
              <a:gd name="connsiteX0" fmla="*/ 207857 w 1999146"/>
              <a:gd name="connsiteY0" fmla="*/ 1490829 h 1490849"/>
              <a:gd name="connsiteX1" fmla="*/ 1997655 w 1999146"/>
              <a:gd name="connsiteY1" fmla="*/ 1170138 h 1490849"/>
              <a:gd name="connsiteX2" fmla="*/ 528548 w 1999146"/>
              <a:gd name="connsiteY2" fmla="*/ 320743 h 1490849"/>
              <a:gd name="connsiteX3" fmla="*/ 1260934 w 1999146"/>
              <a:gd name="connsiteY3" fmla="*/ 53 h 1490849"/>
              <a:gd name="connsiteX4" fmla="*/ 376870 w 1999146"/>
              <a:gd name="connsiteY4" fmla="*/ 303409 h 1490849"/>
              <a:gd name="connsiteX5" fmla="*/ 1572957 w 1999146"/>
              <a:gd name="connsiteY5" fmla="*/ 1144137 h 1490849"/>
              <a:gd name="connsiteX6" fmla="*/ 86515 w 1999146"/>
              <a:gd name="connsiteY6" fmla="*/ 1360819 h 1490849"/>
              <a:gd name="connsiteX7" fmla="*/ 207857 w 1999146"/>
              <a:gd name="connsiteY7" fmla="*/ 1490829 h 1490849"/>
              <a:gd name="connsiteX0" fmla="*/ 269396 w 2060685"/>
              <a:gd name="connsiteY0" fmla="*/ 1490829 h 1495626"/>
              <a:gd name="connsiteX1" fmla="*/ 2059194 w 2060685"/>
              <a:gd name="connsiteY1" fmla="*/ 1170138 h 1495626"/>
              <a:gd name="connsiteX2" fmla="*/ 590087 w 2060685"/>
              <a:gd name="connsiteY2" fmla="*/ 320743 h 1495626"/>
              <a:gd name="connsiteX3" fmla="*/ 1322473 w 2060685"/>
              <a:gd name="connsiteY3" fmla="*/ 53 h 1495626"/>
              <a:gd name="connsiteX4" fmla="*/ 438409 w 2060685"/>
              <a:gd name="connsiteY4" fmla="*/ 303409 h 1495626"/>
              <a:gd name="connsiteX5" fmla="*/ 1634496 w 2060685"/>
              <a:gd name="connsiteY5" fmla="*/ 1144137 h 1495626"/>
              <a:gd name="connsiteX6" fmla="*/ 148054 w 2060685"/>
              <a:gd name="connsiteY6" fmla="*/ 1347818 h 1495626"/>
              <a:gd name="connsiteX7" fmla="*/ 269396 w 2060685"/>
              <a:gd name="connsiteY7" fmla="*/ 1490829 h 1495626"/>
              <a:gd name="connsiteX0" fmla="*/ 198976 w 1990265"/>
              <a:gd name="connsiteY0" fmla="*/ 1490829 h 1494513"/>
              <a:gd name="connsiteX1" fmla="*/ 1988774 w 1990265"/>
              <a:gd name="connsiteY1" fmla="*/ 1170138 h 1494513"/>
              <a:gd name="connsiteX2" fmla="*/ 519667 w 1990265"/>
              <a:gd name="connsiteY2" fmla="*/ 320743 h 1494513"/>
              <a:gd name="connsiteX3" fmla="*/ 1252053 w 1990265"/>
              <a:gd name="connsiteY3" fmla="*/ 53 h 1494513"/>
              <a:gd name="connsiteX4" fmla="*/ 367989 w 1990265"/>
              <a:gd name="connsiteY4" fmla="*/ 303409 h 1494513"/>
              <a:gd name="connsiteX5" fmla="*/ 1564076 w 1990265"/>
              <a:gd name="connsiteY5" fmla="*/ 1144137 h 1494513"/>
              <a:gd name="connsiteX6" fmla="*/ 77634 w 1990265"/>
              <a:gd name="connsiteY6" fmla="*/ 1347818 h 1494513"/>
              <a:gd name="connsiteX7" fmla="*/ 198976 w 1990265"/>
              <a:gd name="connsiteY7" fmla="*/ 1490829 h 1494513"/>
              <a:gd name="connsiteX0" fmla="*/ 135977 w 1927266"/>
              <a:gd name="connsiteY0" fmla="*/ 1490829 h 1491586"/>
              <a:gd name="connsiteX1" fmla="*/ 1925775 w 1927266"/>
              <a:gd name="connsiteY1" fmla="*/ 1170138 h 1491586"/>
              <a:gd name="connsiteX2" fmla="*/ 456668 w 1927266"/>
              <a:gd name="connsiteY2" fmla="*/ 320743 h 1491586"/>
              <a:gd name="connsiteX3" fmla="*/ 1189054 w 1927266"/>
              <a:gd name="connsiteY3" fmla="*/ 53 h 1491586"/>
              <a:gd name="connsiteX4" fmla="*/ 304990 w 1927266"/>
              <a:gd name="connsiteY4" fmla="*/ 303409 h 1491586"/>
              <a:gd name="connsiteX5" fmla="*/ 1501077 w 1927266"/>
              <a:gd name="connsiteY5" fmla="*/ 1144137 h 1491586"/>
              <a:gd name="connsiteX6" fmla="*/ 14635 w 1927266"/>
              <a:gd name="connsiteY6" fmla="*/ 1347818 h 1491586"/>
              <a:gd name="connsiteX7" fmla="*/ 135977 w 1927266"/>
              <a:gd name="connsiteY7" fmla="*/ 1490829 h 1491586"/>
              <a:gd name="connsiteX0" fmla="*/ 216950 w 2008239"/>
              <a:gd name="connsiteY0" fmla="*/ 1490829 h 1491879"/>
              <a:gd name="connsiteX1" fmla="*/ 2006748 w 2008239"/>
              <a:gd name="connsiteY1" fmla="*/ 1170138 h 1491879"/>
              <a:gd name="connsiteX2" fmla="*/ 537641 w 2008239"/>
              <a:gd name="connsiteY2" fmla="*/ 320743 h 1491879"/>
              <a:gd name="connsiteX3" fmla="*/ 1270027 w 2008239"/>
              <a:gd name="connsiteY3" fmla="*/ 53 h 1491879"/>
              <a:gd name="connsiteX4" fmla="*/ 385963 w 2008239"/>
              <a:gd name="connsiteY4" fmla="*/ 303409 h 1491879"/>
              <a:gd name="connsiteX5" fmla="*/ 1655722 w 2008239"/>
              <a:gd name="connsiteY5" fmla="*/ 1148471 h 1491879"/>
              <a:gd name="connsiteX6" fmla="*/ 95608 w 2008239"/>
              <a:gd name="connsiteY6" fmla="*/ 1347818 h 1491879"/>
              <a:gd name="connsiteX7" fmla="*/ 216950 w 2008239"/>
              <a:gd name="connsiteY7" fmla="*/ 1490829 h 1491879"/>
              <a:gd name="connsiteX0" fmla="*/ 216950 w 2008239"/>
              <a:gd name="connsiteY0" fmla="*/ 1490849 h 1491899"/>
              <a:gd name="connsiteX1" fmla="*/ 2006748 w 2008239"/>
              <a:gd name="connsiteY1" fmla="*/ 1170158 h 1491899"/>
              <a:gd name="connsiteX2" fmla="*/ 537641 w 2008239"/>
              <a:gd name="connsiteY2" fmla="*/ 320763 h 1491899"/>
              <a:gd name="connsiteX3" fmla="*/ 1270027 w 2008239"/>
              <a:gd name="connsiteY3" fmla="*/ 73 h 1491899"/>
              <a:gd name="connsiteX4" fmla="*/ 307957 w 2008239"/>
              <a:gd name="connsiteY4" fmla="*/ 342432 h 1491899"/>
              <a:gd name="connsiteX5" fmla="*/ 1655722 w 2008239"/>
              <a:gd name="connsiteY5" fmla="*/ 1148491 h 1491899"/>
              <a:gd name="connsiteX6" fmla="*/ 95608 w 2008239"/>
              <a:gd name="connsiteY6" fmla="*/ 1347838 h 1491899"/>
              <a:gd name="connsiteX7" fmla="*/ 216950 w 2008239"/>
              <a:gd name="connsiteY7" fmla="*/ 1490849 h 1491899"/>
              <a:gd name="connsiteX0" fmla="*/ 218217 w 2009506"/>
              <a:gd name="connsiteY0" fmla="*/ 1490849 h 1491942"/>
              <a:gd name="connsiteX1" fmla="*/ 2008015 w 2009506"/>
              <a:gd name="connsiteY1" fmla="*/ 1170158 h 1491942"/>
              <a:gd name="connsiteX2" fmla="*/ 538908 w 2009506"/>
              <a:gd name="connsiteY2" fmla="*/ 320763 h 1491942"/>
              <a:gd name="connsiteX3" fmla="*/ 1271294 w 2009506"/>
              <a:gd name="connsiteY3" fmla="*/ 73 h 1491942"/>
              <a:gd name="connsiteX4" fmla="*/ 309224 w 2009506"/>
              <a:gd name="connsiteY4" fmla="*/ 342432 h 1491942"/>
              <a:gd name="connsiteX5" fmla="*/ 1674324 w 2009506"/>
              <a:gd name="connsiteY5" fmla="*/ 1122489 h 1491942"/>
              <a:gd name="connsiteX6" fmla="*/ 96875 w 2009506"/>
              <a:gd name="connsiteY6" fmla="*/ 1347838 h 1491942"/>
              <a:gd name="connsiteX7" fmla="*/ 218217 w 2009506"/>
              <a:gd name="connsiteY7" fmla="*/ 1490849 h 1491942"/>
              <a:gd name="connsiteX0" fmla="*/ 218217 w 2009506"/>
              <a:gd name="connsiteY0" fmla="*/ 1490849 h 1491942"/>
              <a:gd name="connsiteX1" fmla="*/ 2008015 w 2009506"/>
              <a:gd name="connsiteY1" fmla="*/ 1170158 h 1491942"/>
              <a:gd name="connsiteX2" fmla="*/ 538908 w 2009506"/>
              <a:gd name="connsiteY2" fmla="*/ 320763 h 1491942"/>
              <a:gd name="connsiteX3" fmla="*/ 1271294 w 2009506"/>
              <a:gd name="connsiteY3" fmla="*/ 73 h 1491942"/>
              <a:gd name="connsiteX4" fmla="*/ 309224 w 2009506"/>
              <a:gd name="connsiteY4" fmla="*/ 342432 h 1491942"/>
              <a:gd name="connsiteX5" fmla="*/ 1674324 w 2009506"/>
              <a:gd name="connsiteY5" fmla="*/ 1122489 h 1491942"/>
              <a:gd name="connsiteX6" fmla="*/ 96875 w 2009506"/>
              <a:gd name="connsiteY6" fmla="*/ 1347838 h 1491942"/>
              <a:gd name="connsiteX7" fmla="*/ 218217 w 2009506"/>
              <a:gd name="connsiteY7" fmla="*/ 1490849 h 1491942"/>
              <a:gd name="connsiteX0" fmla="*/ 218217 w 2009506"/>
              <a:gd name="connsiteY0" fmla="*/ 1490849 h 1491942"/>
              <a:gd name="connsiteX1" fmla="*/ 2008015 w 2009506"/>
              <a:gd name="connsiteY1" fmla="*/ 1170158 h 1491942"/>
              <a:gd name="connsiteX2" fmla="*/ 538908 w 2009506"/>
              <a:gd name="connsiteY2" fmla="*/ 320763 h 1491942"/>
              <a:gd name="connsiteX3" fmla="*/ 1271294 w 2009506"/>
              <a:gd name="connsiteY3" fmla="*/ 73 h 1491942"/>
              <a:gd name="connsiteX4" fmla="*/ 309224 w 2009506"/>
              <a:gd name="connsiteY4" fmla="*/ 342432 h 1491942"/>
              <a:gd name="connsiteX5" fmla="*/ 1674324 w 2009506"/>
              <a:gd name="connsiteY5" fmla="*/ 1122489 h 1491942"/>
              <a:gd name="connsiteX6" fmla="*/ 96875 w 2009506"/>
              <a:gd name="connsiteY6" fmla="*/ 1347838 h 1491942"/>
              <a:gd name="connsiteX7" fmla="*/ 218217 w 2009506"/>
              <a:gd name="connsiteY7" fmla="*/ 1490849 h 1491942"/>
              <a:gd name="connsiteX0" fmla="*/ 278722 w 2126302"/>
              <a:gd name="connsiteY0" fmla="*/ 1490849 h 1496160"/>
              <a:gd name="connsiteX1" fmla="*/ 2124858 w 2126302"/>
              <a:gd name="connsiteY1" fmla="*/ 1161491 h 1496160"/>
              <a:gd name="connsiteX2" fmla="*/ 599413 w 2126302"/>
              <a:gd name="connsiteY2" fmla="*/ 320763 h 1496160"/>
              <a:gd name="connsiteX3" fmla="*/ 1331799 w 2126302"/>
              <a:gd name="connsiteY3" fmla="*/ 73 h 1496160"/>
              <a:gd name="connsiteX4" fmla="*/ 369729 w 2126302"/>
              <a:gd name="connsiteY4" fmla="*/ 342432 h 1496160"/>
              <a:gd name="connsiteX5" fmla="*/ 1734829 w 2126302"/>
              <a:gd name="connsiteY5" fmla="*/ 1122489 h 1496160"/>
              <a:gd name="connsiteX6" fmla="*/ 157380 w 2126302"/>
              <a:gd name="connsiteY6" fmla="*/ 1347838 h 1496160"/>
              <a:gd name="connsiteX7" fmla="*/ 278722 w 2126302"/>
              <a:gd name="connsiteY7" fmla="*/ 1490849 h 1496160"/>
              <a:gd name="connsiteX0" fmla="*/ 276446 w 2080726"/>
              <a:gd name="connsiteY0" fmla="*/ 1490849 h 1495963"/>
              <a:gd name="connsiteX1" fmla="*/ 2079246 w 2080726"/>
              <a:gd name="connsiteY1" fmla="*/ 1165825 h 1495963"/>
              <a:gd name="connsiteX2" fmla="*/ 597137 w 2080726"/>
              <a:gd name="connsiteY2" fmla="*/ 320763 h 1495963"/>
              <a:gd name="connsiteX3" fmla="*/ 1329523 w 2080726"/>
              <a:gd name="connsiteY3" fmla="*/ 73 h 1495963"/>
              <a:gd name="connsiteX4" fmla="*/ 367453 w 2080726"/>
              <a:gd name="connsiteY4" fmla="*/ 342432 h 1495963"/>
              <a:gd name="connsiteX5" fmla="*/ 1732553 w 2080726"/>
              <a:gd name="connsiteY5" fmla="*/ 1122489 h 1495963"/>
              <a:gd name="connsiteX6" fmla="*/ 155104 w 2080726"/>
              <a:gd name="connsiteY6" fmla="*/ 1347838 h 1495963"/>
              <a:gd name="connsiteX7" fmla="*/ 276446 w 2080726"/>
              <a:gd name="connsiteY7" fmla="*/ 1490849 h 1495963"/>
              <a:gd name="connsiteX0" fmla="*/ 276446 w 2080726"/>
              <a:gd name="connsiteY0" fmla="*/ 1490858 h 1495972"/>
              <a:gd name="connsiteX1" fmla="*/ 2079246 w 2080726"/>
              <a:gd name="connsiteY1" fmla="*/ 1165834 h 1495972"/>
              <a:gd name="connsiteX2" fmla="*/ 597137 w 2080726"/>
              <a:gd name="connsiteY2" fmla="*/ 320772 h 1495972"/>
              <a:gd name="connsiteX3" fmla="*/ 1329523 w 2080726"/>
              <a:gd name="connsiteY3" fmla="*/ 82 h 1495972"/>
              <a:gd name="connsiteX4" fmla="*/ 319783 w 2080726"/>
              <a:gd name="connsiteY4" fmla="*/ 299104 h 1495972"/>
              <a:gd name="connsiteX5" fmla="*/ 1732553 w 2080726"/>
              <a:gd name="connsiteY5" fmla="*/ 1122498 h 1495972"/>
              <a:gd name="connsiteX6" fmla="*/ 155104 w 2080726"/>
              <a:gd name="connsiteY6" fmla="*/ 1347847 h 1495972"/>
              <a:gd name="connsiteX7" fmla="*/ 276446 w 2080726"/>
              <a:gd name="connsiteY7" fmla="*/ 1490858 h 1495972"/>
              <a:gd name="connsiteX0" fmla="*/ 276446 w 2080725"/>
              <a:gd name="connsiteY0" fmla="*/ 1521179 h 1526293"/>
              <a:gd name="connsiteX1" fmla="*/ 2079246 w 2080725"/>
              <a:gd name="connsiteY1" fmla="*/ 1196155 h 1526293"/>
              <a:gd name="connsiteX2" fmla="*/ 597137 w 2080725"/>
              <a:gd name="connsiteY2" fmla="*/ 351093 h 1526293"/>
              <a:gd name="connsiteX3" fmla="*/ 1333856 w 2080725"/>
              <a:gd name="connsiteY3" fmla="*/ 67 h 1526293"/>
              <a:gd name="connsiteX4" fmla="*/ 319783 w 2080725"/>
              <a:gd name="connsiteY4" fmla="*/ 329425 h 1526293"/>
              <a:gd name="connsiteX5" fmla="*/ 1732553 w 2080725"/>
              <a:gd name="connsiteY5" fmla="*/ 1152819 h 1526293"/>
              <a:gd name="connsiteX6" fmla="*/ 155104 w 2080725"/>
              <a:gd name="connsiteY6" fmla="*/ 1378168 h 1526293"/>
              <a:gd name="connsiteX7" fmla="*/ 276446 w 2080725"/>
              <a:gd name="connsiteY7" fmla="*/ 1521179 h 1526293"/>
              <a:gd name="connsiteX0" fmla="*/ 276446 w 2080725"/>
              <a:gd name="connsiteY0" fmla="*/ 1524536 h 1529650"/>
              <a:gd name="connsiteX1" fmla="*/ 2079246 w 2080725"/>
              <a:gd name="connsiteY1" fmla="*/ 1199512 h 1529650"/>
              <a:gd name="connsiteX2" fmla="*/ 597137 w 2080725"/>
              <a:gd name="connsiteY2" fmla="*/ 354450 h 1529650"/>
              <a:gd name="connsiteX3" fmla="*/ 1333856 w 2080725"/>
              <a:gd name="connsiteY3" fmla="*/ 3424 h 1529650"/>
              <a:gd name="connsiteX4" fmla="*/ 319783 w 2080725"/>
              <a:gd name="connsiteY4" fmla="*/ 332782 h 1529650"/>
              <a:gd name="connsiteX5" fmla="*/ 1732553 w 2080725"/>
              <a:gd name="connsiteY5" fmla="*/ 1156176 h 1529650"/>
              <a:gd name="connsiteX6" fmla="*/ 155104 w 2080725"/>
              <a:gd name="connsiteY6" fmla="*/ 1381525 h 1529650"/>
              <a:gd name="connsiteX7" fmla="*/ 276446 w 2080725"/>
              <a:gd name="connsiteY7" fmla="*/ 1524536 h 1529650"/>
              <a:gd name="connsiteX0" fmla="*/ 276446 w 2080725"/>
              <a:gd name="connsiteY0" fmla="*/ 1524536 h 1529650"/>
              <a:gd name="connsiteX1" fmla="*/ 2079246 w 2080725"/>
              <a:gd name="connsiteY1" fmla="*/ 1199512 h 1529650"/>
              <a:gd name="connsiteX2" fmla="*/ 597137 w 2080725"/>
              <a:gd name="connsiteY2" fmla="*/ 354450 h 1529650"/>
              <a:gd name="connsiteX3" fmla="*/ 1333856 w 2080725"/>
              <a:gd name="connsiteY3" fmla="*/ 3424 h 1529650"/>
              <a:gd name="connsiteX4" fmla="*/ 319783 w 2080725"/>
              <a:gd name="connsiteY4" fmla="*/ 332782 h 1529650"/>
              <a:gd name="connsiteX5" fmla="*/ 1732553 w 2080725"/>
              <a:gd name="connsiteY5" fmla="*/ 1156176 h 1529650"/>
              <a:gd name="connsiteX6" fmla="*/ 155104 w 2080725"/>
              <a:gd name="connsiteY6" fmla="*/ 1381525 h 1529650"/>
              <a:gd name="connsiteX7" fmla="*/ 276446 w 2080725"/>
              <a:gd name="connsiteY7" fmla="*/ 1524536 h 1529650"/>
              <a:gd name="connsiteX0" fmla="*/ 276446 w 2080725"/>
              <a:gd name="connsiteY0" fmla="*/ 1524536 h 1529650"/>
              <a:gd name="connsiteX1" fmla="*/ 2079246 w 2080725"/>
              <a:gd name="connsiteY1" fmla="*/ 1199512 h 1529650"/>
              <a:gd name="connsiteX2" fmla="*/ 597137 w 2080725"/>
              <a:gd name="connsiteY2" fmla="*/ 354450 h 1529650"/>
              <a:gd name="connsiteX3" fmla="*/ 1333856 w 2080725"/>
              <a:gd name="connsiteY3" fmla="*/ 3424 h 1529650"/>
              <a:gd name="connsiteX4" fmla="*/ 319783 w 2080725"/>
              <a:gd name="connsiteY4" fmla="*/ 332782 h 1529650"/>
              <a:gd name="connsiteX5" fmla="*/ 1732553 w 2080725"/>
              <a:gd name="connsiteY5" fmla="*/ 1156176 h 1529650"/>
              <a:gd name="connsiteX6" fmla="*/ 155104 w 2080725"/>
              <a:gd name="connsiteY6" fmla="*/ 1381525 h 1529650"/>
              <a:gd name="connsiteX7" fmla="*/ 276446 w 2080725"/>
              <a:gd name="connsiteY7" fmla="*/ 1524536 h 1529650"/>
              <a:gd name="connsiteX0" fmla="*/ 204159 w 2008438"/>
              <a:gd name="connsiteY0" fmla="*/ 1524536 h 1524536"/>
              <a:gd name="connsiteX1" fmla="*/ 2006959 w 2008438"/>
              <a:gd name="connsiteY1" fmla="*/ 1199512 h 1524536"/>
              <a:gd name="connsiteX2" fmla="*/ 524850 w 2008438"/>
              <a:gd name="connsiteY2" fmla="*/ 354450 h 1524536"/>
              <a:gd name="connsiteX3" fmla="*/ 1261569 w 2008438"/>
              <a:gd name="connsiteY3" fmla="*/ 3424 h 1524536"/>
              <a:gd name="connsiteX4" fmla="*/ 247496 w 2008438"/>
              <a:gd name="connsiteY4" fmla="*/ 332782 h 1524536"/>
              <a:gd name="connsiteX5" fmla="*/ 1660266 w 2008438"/>
              <a:gd name="connsiteY5" fmla="*/ 1156176 h 1524536"/>
              <a:gd name="connsiteX6" fmla="*/ 82817 w 2008438"/>
              <a:gd name="connsiteY6" fmla="*/ 1381525 h 1524536"/>
              <a:gd name="connsiteX7" fmla="*/ 204159 w 2008438"/>
              <a:gd name="connsiteY7" fmla="*/ 1524536 h 1524536"/>
              <a:gd name="connsiteX0" fmla="*/ 121745 w 1926024"/>
              <a:gd name="connsiteY0" fmla="*/ 1524536 h 1524536"/>
              <a:gd name="connsiteX1" fmla="*/ 1924545 w 1926024"/>
              <a:gd name="connsiteY1" fmla="*/ 1199512 h 1524536"/>
              <a:gd name="connsiteX2" fmla="*/ 442436 w 1926024"/>
              <a:gd name="connsiteY2" fmla="*/ 354450 h 1524536"/>
              <a:gd name="connsiteX3" fmla="*/ 1179155 w 1926024"/>
              <a:gd name="connsiteY3" fmla="*/ 3424 h 1524536"/>
              <a:gd name="connsiteX4" fmla="*/ 165082 w 1926024"/>
              <a:gd name="connsiteY4" fmla="*/ 332782 h 1524536"/>
              <a:gd name="connsiteX5" fmla="*/ 1577852 w 1926024"/>
              <a:gd name="connsiteY5" fmla="*/ 1156176 h 1524536"/>
              <a:gd name="connsiteX6" fmla="*/ 403 w 1926024"/>
              <a:gd name="connsiteY6" fmla="*/ 1381525 h 1524536"/>
              <a:gd name="connsiteX7" fmla="*/ 121745 w 1926024"/>
              <a:gd name="connsiteY7" fmla="*/ 1524536 h 1524536"/>
              <a:gd name="connsiteX0" fmla="*/ 121745 w 1926024"/>
              <a:gd name="connsiteY0" fmla="*/ 1524536 h 1524536"/>
              <a:gd name="connsiteX1" fmla="*/ 1924545 w 1926024"/>
              <a:gd name="connsiteY1" fmla="*/ 1199512 h 1524536"/>
              <a:gd name="connsiteX2" fmla="*/ 442436 w 1926024"/>
              <a:gd name="connsiteY2" fmla="*/ 354450 h 1524536"/>
              <a:gd name="connsiteX3" fmla="*/ 1179155 w 1926024"/>
              <a:gd name="connsiteY3" fmla="*/ 3424 h 1524536"/>
              <a:gd name="connsiteX4" fmla="*/ 165082 w 1926024"/>
              <a:gd name="connsiteY4" fmla="*/ 332782 h 1524536"/>
              <a:gd name="connsiteX5" fmla="*/ 1577852 w 1926024"/>
              <a:gd name="connsiteY5" fmla="*/ 1156176 h 1524536"/>
              <a:gd name="connsiteX6" fmla="*/ 403 w 1926024"/>
              <a:gd name="connsiteY6" fmla="*/ 1381525 h 1524536"/>
              <a:gd name="connsiteX7" fmla="*/ 121745 w 1926024"/>
              <a:gd name="connsiteY7" fmla="*/ 1524536 h 1524536"/>
              <a:gd name="connsiteX0" fmla="*/ 121745 w 1926024"/>
              <a:gd name="connsiteY0" fmla="*/ 1522979 h 1522979"/>
              <a:gd name="connsiteX1" fmla="*/ 1924545 w 1926024"/>
              <a:gd name="connsiteY1" fmla="*/ 1197955 h 1522979"/>
              <a:gd name="connsiteX2" fmla="*/ 442436 w 1926024"/>
              <a:gd name="connsiteY2" fmla="*/ 352893 h 1522979"/>
              <a:gd name="connsiteX3" fmla="*/ 1179155 w 1926024"/>
              <a:gd name="connsiteY3" fmla="*/ 1867 h 1522979"/>
              <a:gd name="connsiteX4" fmla="*/ 165082 w 1926024"/>
              <a:gd name="connsiteY4" fmla="*/ 331225 h 1522979"/>
              <a:gd name="connsiteX5" fmla="*/ 1577852 w 1926024"/>
              <a:gd name="connsiteY5" fmla="*/ 1154619 h 1522979"/>
              <a:gd name="connsiteX6" fmla="*/ 403 w 1926024"/>
              <a:gd name="connsiteY6" fmla="*/ 1379968 h 1522979"/>
              <a:gd name="connsiteX7" fmla="*/ 121745 w 1926024"/>
              <a:gd name="connsiteY7" fmla="*/ 1522979 h 1522979"/>
              <a:gd name="connsiteX0" fmla="*/ 121745 w 1926024"/>
              <a:gd name="connsiteY0" fmla="*/ 1522979 h 1522979"/>
              <a:gd name="connsiteX1" fmla="*/ 1924545 w 1926024"/>
              <a:gd name="connsiteY1" fmla="*/ 1197955 h 1522979"/>
              <a:gd name="connsiteX2" fmla="*/ 442436 w 1926024"/>
              <a:gd name="connsiteY2" fmla="*/ 352893 h 1522979"/>
              <a:gd name="connsiteX3" fmla="*/ 1179155 w 1926024"/>
              <a:gd name="connsiteY3" fmla="*/ 1867 h 1522979"/>
              <a:gd name="connsiteX4" fmla="*/ 165082 w 1926024"/>
              <a:gd name="connsiteY4" fmla="*/ 331225 h 1522979"/>
              <a:gd name="connsiteX5" fmla="*/ 1577852 w 1926024"/>
              <a:gd name="connsiteY5" fmla="*/ 1154619 h 1522979"/>
              <a:gd name="connsiteX6" fmla="*/ 403 w 1926024"/>
              <a:gd name="connsiteY6" fmla="*/ 1379968 h 1522979"/>
              <a:gd name="connsiteX7" fmla="*/ 121745 w 1926024"/>
              <a:gd name="connsiteY7" fmla="*/ 1522979 h 1522979"/>
              <a:gd name="connsiteX0" fmla="*/ 764494 w 2568773"/>
              <a:gd name="connsiteY0" fmla="*/ 1522979 h 1522979"/>
              <a:gd name="connsiteX1" fmla="*/ 2567294 w 2568773"/>
              <a:gd name="connsiteY1" fmla="*/ 1197955 h 1522979"/>
              <a:gd name="connsiteX2" fmla="*/ 1085185 w 2568773"/>
              <a:gd name="connsiteY2" fmla="*/ 352893 h 1522979"/>
              <a:gd name="connsiteX3" fmla="*/ 1821904 w 2568773"/>
              <a:gd name="connsiteY3" fmla="*/ 1867 h 1522979"/>
              <a:gd name="connsiteX4" fmla="*/ 807831 w 2568773"/>
              <a:gd name="connsiteY4" fmla="*/ 331225 h 1522979"/>
              <a:gd name="connsiteX5" fmla="*/ 2220601 w 2568773"/>
              <a:gd name="connsiteY5" fmla="*/ 1154619 h 1522979"/>
              <a:gd name="connsiteX6" fmla="*/ 71 w 2568773"/>
              <a:gd name="connsiteY6" fmla="*/ 1493511 h 1522979"/>
              <a:gd name="connsiteX7" fmla="*/ 764494 w 2568773"/>
              <a:gd name="connsiteY7" fmla="*/ 1522979 h 1522979"/>
              <a:gd name="connsiteX0" fmla="*/ 0 w 2680018"/>
              <a:gd name="connsiteY0" fmla="*/ 1681940 h 1681940"/>
              <a:gd name="connsiteX1" fmla="*/ 2662824 w 2680018"/>
              <a:gd name="connsiteY1" fmla="*/ 1197955 h 1681940"/>
              <a:gd name="connsiteX2" fmla="*/ 1180715 w 2680018"/>
              <a:gd name="connsiteY2" fmla="*/ 352893 h 1681940"/>
              <a:gd name="connsiteX3" fmla="*/ 1917434 w 2680018"/>
              <a:gd name="connsiteY3" fmla="*/ 1867 h 1681940"/>
              <a:gd name="connsiteX4" fmla="*/ 903361 w 2680018"/>
              <a:gd name="connsiteY4" fmla="*/ 331225 h 1681940"/>
              <a:gd name="connsiteX5" fmla="*/ 2316131 w 2680018"/>
              <a:gd name="connsiteY5" fmla="*/ 1154619 h 1681940"/>
              <a:gd name="connsiteX6" fmla="*/ 95601 w 2680018"/>
              <a:gd name="connsiteY6" fmla="*/ 1493511 h 1681940"/>
              <a:gd name="connsiteX7" fmla="*/ 0 w 2680018"/>
              <a:gd name="connsiteY7" fmla="*/ 1681940 h 1681940"/>
              <a:gd name="connsiteX0" fmla="*/ 0 w 2680018"/>
              <a:gd name="connsiteY0" fmla="*/ 1681940 h 1681940"/>
              <a:gd name="connsiteX1" fmla="*/ 2662824 w 2680018"/>
              <a:gd name="connsiteY1" fmla="*/ 1197955 h 1681940"/>
              <a:gd name="connsiteX2" fmla="*/ 1180715 w 2680018"/>
              <a:gd name="connsiteY2" fmla="*/ 352893 h 1681940"/>
              <a:gd name="connsiteX3" fmla="*/ 1917434 w 2680018"/>
              <a:gd name="connsiteY3" fmla="*/ 1867 h 1681940"/>
              <a:gd name="connsiteX4" fmla="*/ 903361 w 2680018"/>
              <a:gd name="connsiteY4" fmla="*/ 331225 h 1681940"/>
              <a:gd name="connsiteX5" fmla="*/ 2316131 w 2680018"/>
              <a:gd name="connsiteY5" fmla="*/ 1154619 h 1681940"/>
              <a:gd name="connsiteX6" fmla="*/ 41365 w 2680018"/>
              <a:gd name="connsiteY6" fmla="*/ 1555960 h 1681940"/>
              <a:gd name="connsiteX7" fmla="*/ 0 w 2680018"/>
              <a:gd name="connsiteY7" fmla="*/ 1681940 h 1681940"/>
              <a:gd name="connsiteX0" fmla="*/ 0 w 2680018"/>
              <a:gd name="connsiteY0" fmla="*/ 1681940 h 1681940"/>
              <a:gd name="connsiteX1" fmla="*/ 2662824 w 2680018"/>
              <a:gd name="connsiteY1" fmla="*/ 1197955 h 1681940"/>
              <a:gd name="connsiteX2" fmla="*/ 1180715 w 2680018"/>
              <a:gd name="connsiteY2" fmla="*/ 352893 h 1681940"/>
              <a:gd name="connsiteX3" fmla="*/ 1917434 w 2680018"/>
              <a:gd name="connsiteY3" fmla="*/ 1867 h 1681940"/>
              <a:gd name="connsiteX4" fmla="*/ 903361 w 2680018"/>
              <a:gd name="connsiteY4" fmla="*/ 331225 h 1681940"/>
              <a:gd name="connsiteX5" fmla="*/ 2316131 w 2680018"/>
              <a:gd name="connsiteY5" fmla="*/ 1154619 h 1681940"/>
              <a:gd name="connsiteX6" fmla="*/ 126593 w 2680018"/>
              <a:gd name="connsiteY6" fmla="*/ 1510542 h 1681940"/>
              <a:gd name="connsiteX7" fmla="*/ 0 w 2680018"/>
              <a:gd name="connsiteY7" fmla="*/ 1681940 h 1681940"/>
              <a:gd name="connsiteX0" fmla="*/ 0 w 2640273"/>
              <a:gd name="connsiteY0" fmla="*/ 1687617 h 1687617"/>
              <a:gd name="connsiteX1" fmla="*/ 2624084 w 2640273"/>
              <a:gd name="connsiteY1" fmla="*/ 1197955 h 1687617"/>
              <a:gd name="connsiteX2" fmla="*/ 1141975 w 2640273"/>
              <a:gd name="connsiteY2" fmla="*/ 352893 h 1687617"/>
              <a:gd name="connsiteX3" fmla="*/ 1878694 w 2640273"/>
              <a:gd name="connsiteY3" fmla="*/ 1867 h 1687617"/>
              <a:gd name="connsiteX4" fmla="*/ 864621 w 2640273"/>
              <a:gd name="connsiteY4" fmla="*/ 331225 h 1687617"/>
              <a:gd name="connsiteX5" fmla="*/ 2277391 w 2640273"/>
              <a:gd name="connsiteY5" fmla="*/ 1154619 h 1687617"/>
              <a:gd name="connsiteX6" fmla="*/ 87853 w 2640273"/>
              <a:gd name="connsiteY6" fmla="*/ 1510542 h 1687617"/>
              <a:gd name="connsiteX7" fmla="*/ 0 w 2640273"/>
              <a:gd name="connsiteY7" fmla="*/ 1687617 h 1687617"/>
              <a:gd name="connsiteX0" fmla="*/ 0 w 2686395"/>
              <a:gd name="connsiteY0" fmla="*/ 1687617 h 1687617"/>
              <a:gd name="connsiteX1" fmla="*/ 2670572 w 2686395"/>
              <a:gd name="connsiteY1" fmla="*/ 1214987 h 1687617"/>
              <a:gd name="connsiteX2" fmla="*/ 1141975 w 2686395"/>
              <a:gd name="connsiteY2" fmla="*/ 352893 h 1687617"/>
              <a:gd name="connsiteX3" fmla="*/ 1878694 w 2686395"/>
              <a:gd name="connsiteY3" fmla="*/ 1867 h 1687617"/>
              <a:gd name="connsiteX4" fmla="*/ 864621 w 2686395"/>
              <a:gd name="connsiteY4" fmla="*/ 331225 h 1687617"/>
              <a:gd name="connsiteX5" fmla="*/ 2277391 w 2686395"/>
              <a:gd name="connsiteY5" fmla="*/ 1154619 h 1687617"/>
              <a:gd name="connsiteX6" fmla="*/ 87853 w 2686395"/>
              <a:gd name="connsiteY6" fmla="*/ 1510542 h 1687617"/>
              <a:gd name="connsiteX7" fmla="*/ 0 w 2686395"/>
              <a:gd name="connsiteY7" fmla="*/ 1687617 h 1687617"/>
              <a:gd name="connsiteX0" fmla="*/ 0 w 2686395"/>
              <a:gd name="connsiteY0" fmla="*/ 1687598 h 1687598"/>
              <a:gd name="connsiteX1" fmla="*/ 2670572 w 2686395"/>
              <a:gd name="connsiteY1" fmla="*/ 1214968 h 1687598"/>
              <a:gd name="connsiteX2" fmla="*/ 1141975 w 2686395"/>
              <a:gd name="connsiteY2" fmla="*/ 352874 h 1687598"/>
              <a:gd name="connsiteX3" fmla="*/ 1878694 w 2686395"/>
              <a:gd name="connsiteY3" fmla="*/ 1848 h 1687598"/>
              <a:gd name="connsiteX4" fmla="*/ 864621 w 2686395"/>
              <a:gd name="connsiteY4" fmla="*/ 331206 h 1687598"/>
              <a:gd name="connsiteX5" fmla="*/ 2261895 w 2686395"/>
              <a:gd name="connsiteY5" fmla="*/ 1143246 h 1687598"/>
              <a:gd name="connsiteX6" fmla="*/ 87853 w 2686395"/>
              <a:gd name="connsiteY6" fmla="*/ 1510523 h 1687598"/>
              <a:gd name="connsiteX7" fmla="*/ 0 w 2686395"/>
              <a:gd name="connsiteY7" fmla="*/ 1687598 h 1687598"/>
              <a:gd name="connsiteX0" fmla="*/ 0 w 2686395"/>
              <a:gd name="connsiteY0" fmla="*/ 1687598 h 1687598"/>
              <a:gd name="connsiteX1" fmla="*/ 2670572 w 2686395"/>
              <a:gd name="connsiteY1" fmla="*/ 1214968 h 1687598"/>
              <a:gd name="connsiteX2" fmla="*/ 1141975 w 2686395"/>
              <a:gd name="connsiteY2" fmla="*/ 352874 h 1687598"/>
              <a:gd name="connsiteX3" fmla="*/ 1878694 w 2686395"/>
              <a:gd name="connsiteY3" fmla="*/ 1848 h 1687598"/>
              <a:gd name="connsiteX4" fmla="*/ 864621 w 2686395"/>
              <a:gd name="connsiteY4" fmla="*/ 331206 h 1687598"/>
              <a:gd name="connsiteX5" fmla="*/ 2261895 w 2686395"/>
              <a:gd name="connsiteY5" fmla="*/ 1143246 h 1687598"/>
              <a:gd name="connsiteX6" fmla="*/ 87853 w 2686395"/>
              <a:gd name="connsiteY6" fmla="*/ 1510523 h 1687598"/>
              <a:gd name="connsiteX7" fmla="*/ 0 w 2686395"/>
              <a:gd name="connsiteY7" fmla="*/ 1687598 h 1687598"/>
              <a:gd name="connsiteX0" fmla="*/ 52412 w 2738807"/>
              <a:gd name="connsiteY0" fmla="*/ 1687598 h 1687598"/>
              <a:gd name="connsiteX1" fmla="*/ 2722984 w 2738807"/>
              <a:gd name="connsiteY1" fmla="*/ 1214968 h 1687598"/>
              <a:gd name="connsiteX2" fmla="*/ 1194387 w 2738807"/>
              <a:gd name="connsiteY2" fmla="*/ 352874 h 1687598"/>
              <a:gd name="connsiteX3" fmla="*/ 1931106 w 2738807"/>
              <a:gd name="connsiteY3" fmla="*/ 1848 h 1687598"/>
              <a:gd name="connsiteX4" fmla="*/ 917033 w 2738807"/>
              <a:gd name="connsiteY4" fmla="*/ 331206 h 1687598"/>
              <a:gd name="connsiteX5" fmla="*/ 2314307 w 2738807"/>
              <a:gd name="connsiteY5" fmla="*/ 1143246 h 1687598"/>
              <a:gd name="connsiteX6" fmla="*/ 801 w 2738807"/>
              <a:gd name="connsiteY6" fmla="*/ 1521877 h 1687598"/>
              <a:gd name="connsiteX7" fmla="*/ 52412 w 2738807"/>
              <a:gd name="connsiteY7" fmla="*/ 1687598 h 1687598"/>
              <a:gd name="connsiteX0" fmla="*/ 52412 w 2738807"/>
              <a:gd name="connsiteY0" fmla="*/ 1687598 h 1687598"/>
              <a:gd name="connsiteX1" fmla="*/ 2722984 w 2738807"/>
              <a:gd name="connsiteY1" fmla="*/ 1214968 h 1687598"/>
              <a:gd name="connsiteX2" fmla="*/ 1194387 w 2738807"/>
              <a:gd name="connsiteY2" fmla="*/ 352874 h 1687598"/>
              <a:gd name="connsiteX3" fmla="*/ 1931106 w 2738807"/>
              <a:gd name="connsiteY3" fmla="*/ 1848 h 1687598"/>
              <a:gd name="connsiteX4" fmla="*/ 917033 w 2738807"/>
              <a:gd name="connsiteY4" fmla="*/ 331206 h 1687598"/>
              <a:gd name="connsiteX5" fmla="*/ 2314307 w 2738807"/>
              <a:gd name="connsiteY5" fmla="*/ 1143246 h 1687598"/>
              <a:gd name="connsiteX6" fmla="*/ 801 w 2738807"/>
              <a:gd name="connsiteY6" fmla="*/ 1521877 h 1687598"/>
              <a:gd name="connsiteX7" fmla="*/ 52412 w 2738807"/>
              <a:gd name="connsiteY7" fmla="*/ 1687598 h 1687598"/>
              <a:gd name="connsiteX0" fmla="*/ 52412 w 2738807"/>
              <a:gd name="connsiteY0" fmla="*/ 1687598 h 1687598"/>
              <a:gd name="connsiteX1" fmla="*/ 2722984 w 2738807"/>
              <a:gd name="connsiteY1" fmla="*/ 1214968 h 1687598"/>
              <a:gd name="connsiteX2" fmla="*/ 1194387 w 2738807"/>
              <a:gd name="connsiteY2" fmla="*/ 352874 h 1687598"/>
              <a:gd name="connsiteX3" fmla="*/ 1931106 w 2738807"/>
              <a:gd name="connsiteY3" fmla="*/ 1848 h 1687598"/>
              <a:gd name="connsiteX4" fmla="*/ 917033 w 2738807"/>
              <a:gd name="connsiteY4" fmla="*/ 331206 h 1687598"/>
              <a:gd name="connsiteX5" fmla="*/ 2314307 w 2738807"/>
              <a:gd name="connsiteY5" fmla="*/ 1143246 h 1687598"/>
              <a:gd name="connsiteX6" fmla="*/ 801 w 2738807"/>
              <a:gd name="connsiteY6" fmla="*/ 1521877 h 1687598"/>
              <a:gd name="connsiteX7" fmla="*/ 52412 w 2738807"/>
              <a:gd name="connsiteY7" fmla="*/ 1687598 h 1687598"/>
              <a:gd name="connsiteX0" fmla="*/ 168132 w 2735498"/>
              <a:gd name="connsiteY0" fmla="*/ 1681921 h 1681921"/>
              <a:gd name="connsiteX1" fmla="*/ 2722485 w 2735498"/>
              <a:gd name="connsiteY1" fmla="*/ 1214968 h 1681921"/>
              <a:gd name="connsiteX2" fmla="*/ 1193888 w 2735498"/>
              <a:gd name="connsiteY2" fmla="*/ 352874 h 1681921"/>
              <a:gd name="connsiteX3" fmla="*/ 1930607 w 2735498"/>
              <a:gd name="connsiteY3" fmla="*/ 1848 h 1681921"/>
              <a:gd name="connsiteX4" fmla="*/ 916534 w 2735498"/>
              <a:gd name="connsiteY4" fmla="*/ 331206 h 1681921"/>
              <a:gd name="connsiteX5" fmla="*/ 2313808 w 2735498"/>
              <a:gd name="connsiteY5" fmla="*/ 1143246 h 1681921"/>
              <a:gd name="connsiteX6" fmla="*/ 302 w 2735498"/>
              <a:gd name="connsiteY6" fmla="*/ 1521877 h 1681921"/>
              <a:gd name="connsiteX7" fmla="*/ 168132 w 2735498"/>
              <a:gd name="connsiteY7" fmla="*/ 1681921 h 1681921"/>
              <a:gd name="connsiteX0" fmla="*/ 168132 w 2763435"/>
              <a:gd name="connsiteY0" fmla="*/ 1681921 h 1681921"/>
              <a:gd name="connsiteX1" fmla="*/ 2722485 w 2763435"/>
              <a:gd name="connsiteY1" fmla="*/ 1214968 h 1681921"/>
              <a:gd name="connsiteX2" fmla="*/ 1193888 w 2763435"/>
              <a:gd name="connsiteY2" fmla="*/ 352874 h 1681921"/>
              <a:gd name="connsiteX3" fmla="*/ 1930607 w 2763435"/>
              <a:gd name="connsiteY3" fmla="*/ 1848 h 1681921"/>
              <a:gd name="connsiteX4" fmla="*/ 916534 w 2763435"/>
              <a:gd name="connsiteY4" fmla="*/ 331206 h 1681921"/>
              <a:gd name="connsiteX5" fmla="*/ 2313808 w 2763435"/>
              <a:gd name="connsiteY5" fmla="*/ 1143246 h 1681921"/>
              <a:gd name="connsiteX6" fmla="*/ 302 w 2763435"/>
              <a:gd name="connsiteY6" fmla="*/ 1521877 h 1681921"/>
              <a:gd name="connsiteX7" fmla="*/ 168132 w 2763435"/>
              <a:gd name="connsiteY7" fmla="*/ 1681921 h 1681921"/>
              <a:gd name="connsiteX0" fmla="*/ 168132 w 2763435"/>
              <a:gd name="connsiteY0" fmla="*/ 1681885 h 1681885"/>
              <a:gd name="connsiteX1" fmla="*/ 2722485 w 2763435"/>
              <a:gd name="connsiteY1" fmla="*/ 1214932 h 1681885"/>
              <a:gd name="connsiteX2" fmla="*/ 1193888 w 2763435"/>
              <a:gd name="connsiteY2" fmla="*/ 352838 h 1681885"/>
              <a:gd name="connsiteX3" fmla="*/ 1930607 w 2763435"/>
              <a:gd name="connsiteY3" fmla="*/ 1812 h 1681885"/>
              <a:gd name="connsiteX4" fmla="*/ 916534 w 2763435"/>
              <a:gd name="connsiteY4" fmla="*/ 331170 h 1681885"/>
              <a:gd name="connsiteX5" fmla="*/ 2391288 w 2763435"/>
              <a:gd name="connsiteY5" fmla="*/ 1120501 h 1681885"/>
              <a:gd name="connsiteX6" fmla="*/ 302 w 2763435"/>
              <a:gd name="connsiteY6" fmla="*/ 1521841 h 1681885"/>
              <a:gd name="connsiteX7" fmla="*/ 168132 w 2763435"/>
              <a:gd name="connsiteY7" fmla="*/ 1681885 h 1681885"/>
              <a:gd name="connsiteX0" fmla="*/ 168132 w 2763435"/>
              <a:gd name="connsiteY0" fmla="*/ 1682444 h 1682444"/>
              <a:gd name="connsiteX1" fmla="*/ 2722485 w 2763435"/>
              <a:gd name="connsiteY1" fmla="*/ 1215491 h 1682444"/>
              <a:gd name="connsiteX2" fmla="*/ 1193888 w 2763435"/>
              <a:gd name="connsiteY2" fmla="*/ 353397 h 1682444"/>
              <a:gd name="connsiteX3" fmla="*/ 1930607 w 2763435"/>
              <a:gd name="connsiteY3" fmla="*/ 2371 h 1682444"/>
              <a:gd name="connsiteX4" fmla="*/ 916534 w 2763435"/>
              <a:gd name="connsiteY4" fmla="*/ 331729 h 1682444"/>
              <a:gd name="connsiteX5" fmla="*/ 2391288 w 2763435"/>
              <a:gd name="connsiteY5" fmla="*/ 1121060 h 1682444"/>
              <a:gd name="connsiteX6" fmla="*/ 302 w 2763435"/>
              <a:gd name="connsiteY6" fmla="*/ 1522400 h 1682444"/>
              <a:gd name="connsiteX7" fmla="*/ 168132 w 2763435"/>
              <a:gd name="connsiteY7" fmla="*/ 1682444 h 1682444"/>
              <a:gd name="connsiteX0" fmla="*/ 168132 w 2763435"/>
              <a:gd name="connsiteY0" fmla="*/ 1682444 h 1682444"/>
              <a:gd name="connsiteX1" fmla="*/ 2722485 w 2763435"/>
              <a:gd name="connsiteY1" fmla="*/ 1215491 h 1682444"/>
              <a:gd name="connsiteX2" fmla="*/ 1193888 w 2763435"/>
              <a:gd name="connsiteY2" fmla="*/ 353397 h 1682444"/>
              <a:gd name="connsiteX3" fmla="*/ 1930607 w 2763435"/>
              <a:gd name="connsiteY3" fmla="*/ 2371 h 1682444"/>
              <a:gd name="connsiteX4" fmla="*/ 916534 w 2763435"/>
              <a:gd name="connsiteY4" fmla="*/ 331729 h 1682444"/>
              <a:gd name="connsiteX5" fmla="*/ 2391288 w 2763435"/>
              <a:gd name="connsiteY5" fmla="*/ 1121060 h 1682444"/>
              <a:gd name="connsiteX6" fmla="*/ 302 w 2763435"/>
              <a:gd name="connsiteY6" fmla="*/ 1522400 h 1682444"/>
              <a:gd name="connsiteX7" fmla="*/ 168132 w 2763435"/>
              <a:gd name="connsiteY7" fmla="*/ 1682444 h 1682444"/>
              <a:gd name="connsiteX0" fmla="*/ 268749 w 2864052"/>
              <a:gd name="connsiteY0" fmla="*/ 1682444 h 1682444"/>
              <a:gd name="connsiteX1" fmla="*/ 2823102 w 2864052"/>
              <a:gd name="connsiteY1" fmla="*/ 1215491 h 1682444"/>
              <a:gd name="connsiteX2" fmla="*/ 1294505 w 2864052"/>
              <a:gd name="connsiteY2" fmla="*/ 353397 h 1682444"/>
              <a:gd name="connsiteX3" fmla="*/ 2031224 w 2864052"/>
              <a:gd name="connsiteY3" fmla="*/ 2371 h 1682444"/>
              <a:gd name="connsiteX4" fmla="*/ 1017151 w 2864052"/>
              <a:gd name="connsiteY4" fmla="*/ 331729 h 1682444"/>
              <a:gd name="connsiteX5" fmla="*/ 2491905 w 2864052"/>
              <a:gd name="connsiteY5" fmla="*/ 1121060 h 1682444"/>
              <a:gd name="connsiteX6" fmla="*/ 196 w 2864052"/>
              <a:gd name="connsiteY6" fmla="*/ 1522400 h 1682444"/>
              <a:gd name="connsiteX7" fmla="*/ 268749 w 2864052"/>
              <a:gd name="connsiteY7" fmla="*/ 1682444 h 168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4052" h="1682444">
                <a:moveTo>
                  <a:pt x="268749" y="1682444"/>
                </a:moveTo>
                <a:cubicBezTo>
                  <a:pt x="620431" y="1680495"/>
                  <a:pt x="2497185" y="1488093"/>
                  <a:pt x="2823102" y="1215491"/>
                </a:cubicBezTo>
                <a:cubicBezTo>
                  <a:pt x="3149019" y="942889"/>
                  <a:pt x="1426485" y="555584"/>
                  <a:pt x="1294505" y="353397"/>
                </a:cubicBezTo>
                <a:cubicBezTo>
                  <a:pt x="1162525" y="151210"/>
                  <a:pt x="2112119" y="40651"/>
                  <a:pt x="2031224" y="2371"/>
                </a:cubicBezTo>
                <a:cubicBezTo>
                  <a:pt x="1950328" y="-18574"/>
                  <a:pt x="917127" y="99864"/>
                  <a:pt x="1017151" y="331729"/>
                </a:cubicBezTo>
                <a:cubicBezTo>
                  <a:pt x="1117175" y="563594"/>
                  <a:pt x="2569189" y="1019941"/>
                  <a:pt x="2491905" y="1121060"/>
                </a:cubicBezTo>
                <a:cubicBezTo>
                  <a:pt x="2392954" y="1265515"/>
                  <a:pt x="607036" y="1546164"/>
                  <a:pt x="196" y="1522400"/>
                </a:cubicBezTo>
                <a:cubicBezTo>
                  <a:pt x="-8471" y="1531789"/>
                  <a:pt x="273083" y="1673777"/>
                  <a:pt x="268749" y="1682444"/>
                </a:cubicBezTo>
                <a:close/>
              </a:path>
            </a:pathLst>
          </a:cu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de-AT" dirty="0"/>
          </a:p>
        </p:txBody>
      </p:sp>
      <p:pic>
        <p:nvPicPr>
          <p:cNvPr id="4" name="Picture 2" descr="Verwirrte Person">
            <a:extLst>
              <a:ext uri="{FF2B5EF4-FFF2-40B4-BE49-F238E27FC236}">
                <a16:creationId xmlns:a16="http://schemas.microsoft.com/office/drawing/2014/main" id="{7AF8B9F5-C9B7-6412-14D8-6146750F7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4570593"/>
            <a:ext cx="1323975" cy="13239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Diplomrolle">
            <a:extLst>
              <a:ext uri="{FF2B5EF4-FFF2-40B4-BE49-F238E27FC236}">
                <a16:creationId xmlns:a16="http://schemas.microsoft.com/office/drawing/2014/main" id="{F75DD711-C369-C5AE-20E7-C420DEB974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984" y="4693355"/>
            <a:ext cx="593482" cy="593482"/>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a:extLst>
              <a:ext uri="{FF2B5EF4-FFF2-40B4-BE49-F238E27FC236}">
                <a16:creationId xmlns:a16="http://schemas.microsoft.com/office/drawing/2014/main" id="{E570B9CC-7D65-9BCB-8D1B-289244A08C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1165" y="1673484"/>
            <a:ext cx="5451593" cy="509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a:extLst>
              <a:ext uri="{FF2B5EF4-FFF2-40B4-BE49-F238E27FC236}">
                <a16:creationId xmlns:a16="http://schemas.microsoft.com/office/drawing/2014/main" id="{11FE4073-05F0-BF6A-260B-1E1A7350F011}"/>
              </a:ext>
            </a:extLst>
          </p:cNvPr>
          <p:cNvPicPr>
            <a:picLocks noChangeAspect="1"/>
          </p:cNvPicPr>
          <p:nvPr/>
        </p:nvPicPr>
        <p:blipFill>
          <a:blip r:embed="rId5"/>
          <a:stretch>
            <a:fillRect/>
          </a:stretch>
        </p:blipFill>
        <p:spPr>
          <a:xfrm>
            <a:off x="5435600" y="651365"/>
            <a:ext cx="5651584" cy="1452219"/>
          </a:xfrm>
          <a:prstGeom prst="rect">
            <a:avLst/>
          </a:prstGeom>
        </p:spPr>
      </p:pic>
    </p:spTree>
    <p:extLst>
      <p:ext uri="{BB962C8B-B14F-4D97-AF65-F5344CB8AC3E}">
        <p14:creationId xmlns:p14="http://schemas.microsoft.com/office/powerpoint/2010/main" val="410361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1E3D69-7E71-799D-29C1-967F5257335D}"/>
              </a:ext>
            </a:extLst>
          </p:cNvPr>
          <p:cNvSpPr>
            <a:spLocks noGrp="1"/>
          </p:cNvSpPr>
          <p:nvPr>
            <p:ph type="title"/>
          </p:nvPr>
        </p:nvSpPr>
        <p:spPr>
          <a:xfrm>
            <a:off x="1040860" y="194720"/>
            <a:ext cx="10312940" cy="1276420"/>
          </a:xfrm>
        </p:spPr>
        <p:txBody>
          <a:bodyPr>
            <a:normAutofit/>
          </a:bodyPr>
          <a:lstStyle/>
          <a:p>
            <a:r>
              <a:rPr lang="de-AT" sz="3200" dirty="0"/>
              <a:t>Überblick</a:t>
            </a:r>
          </a:p>
        </p:txBody>
      </p:sp>
      <p:sp>
        <p:nvSpPr>
          <p:cNvPr id="3" name="Inhaltsplatzhalter 2">
            <a:extLst>
              <a:ext uri="{FF2B5EF4-FFF2-40B4-BE49-F238E27FC236}">
                <a16:creationId xmlns:a16="http://schemas.microsoft.com/office/drawing/2014/main" id="{4A67888D-6CC4-3513-47D2-D36023787F99}"/>
              </a:ext>
            </a:extLst>
          </p:cNvPr>
          <p:cNvSpPr>
            <a:spLocks noGrp="1"/>
          </p:cNvSpPr>
          <p:nvPr>
            <p:ph idx="1"/>
          </p:nvPr>
        </p:nvSpPr>
        <p:spPr>
          <a:xfrm>
            <a:off x="1468120" y="1894517"/>
            <a:ext cx="10515600" cy="4364044"/>
          </a:xfrm>
        </p:spPr>
        <p:txBody>
          <a:bodyPr>
            <a:normAutofit/>
          </a:bodyPr>
          <a:lstStyle/>
          <a:p>
            <a:pPr lvl="1">
              <a:lnSpc>
                <a:spcPct val="100000"/>
              </a:lnSpc>
              <a:spcBef>
                <a:spcPts val="0"/>
              </a:spcBef>
              <a:spcAft>
                <a:spcPts val="1200"/>
              </a:spcAft>
              <a:buFont typeface="Symbol" panose="05050102010706020507" pitchFamily="18" charset="2"/>
              <a:buChar char="-"/>
            </a:pPr>
            <a:r>
              <a:rPr lang="de-AT" dirty="0">
                <a:latin typeface="Calibri Light" panose="020F0302020204030204" pitchFamily="34" charset="0"/>
                <a:ea typeface="Calibri Light" panose="020F0302020204030204" pitchFamily="34" charset="0"/>
                <a:cs typeface="Calibri Light" panose="020F0302020204030204" pitchFamily="34" charset="0"/>
              </a:rPr>
              <a:t>Die standardisierte Reifeprüfung / Wahlmöglichkeiten</a:t>
            </a:r>
          </a:p>
          <a:p>
            <a:pPr lvl="1">
              <a:lnSpc>
                <a:spcPct val="100000"/>
              </a:lnSpc>
              <a:spcBef>
                <a:spcPts val="0"/>
              </a:spcBef>
              <a:spcAft>
                <a:spcPts val="1200"/>
              </a:spcAft>
              <a:buFont typeface="Symbol" panose="05050102010706020507" pitchFamily="18" charset="2"/>
              <a:buChar char="-"/>
            </a:pPr>
            <a:r>
              <a:rPr lang="de-AT" dirty="0">
                <a:latin typeface="Calibri Light" panose="020F0302020204030204" pitchFamily="34" charset="0"/>
                <a:ea typeface="Calibri Light" panose="020F0302020204030204" pitchFamily="34" charset="0"/>
                <a:cs typeface="Calibri Light" panose="020F0302020204030204" pitchFamily="34" charset="0"/>
              </a:rPr>
              <a:t>Die abschließende Arbeit: Formen und Formate</a:t>
            </a:r>
          </a:p>
          <a:p>
            <a:pPr lvl="1">
              <a:lnSpc>
                <a:spcPct val="100000"/>
              </a:lnSpc>
              <a:spcBef>
                <a:spcPts val="0"/>
              </a:spcBef>
              <a:spcAft>
                <a:spcPts val="1200"/>
              </a:spcAft>
              <a:buFont typeface="Symbol" panose="05050102010706020507" pitchFamily="18" charset="2"/>
              <a:buChar char="-"/>
            </a:pPr>
            <a:r>
              <a:rPr lang="de-AT" dirty="0">
                <a:latin typeface="Calibri Light" panose="020F0302020204030204" pitchFamily="34" charset="0"/>
                <a:ea typeface="Calibri Light" panose="020F0302020204030204" pitchFamily="34" charset="0"/>
                <a:cs typeface="Calibri Light" panose="020F0302020204030204" pitchFamily="34" charset="0"/>
              </a:rPr>
              <a:t>Die Themenfindung / Das gestalterische bzw. künstlerische Vorhaben</a:t>
            </a:r>
          </a:p>
          <a:p>
            <a:pPr lvl="1">
              <a:lnSpc>
                <a:spcPct val="100000"/>
              </a:lnSpc>
              <a:spcBef>
                <a:spcPts val="0"/>
              </a:spcBef>
              <a:spcAft>
                <a:spcPts val="1200"/>
              </a:spcAft>
              <a:buFont typeface="Symbol" panose="05050102010706020507" pitchFamily="18" charset="2"/>
              <a:buChar char="-"/>
            </a:pPr>
            <a:r>
              <a:rPr lang="de-AT" dirty="0">
                <a:latin typeface="Calibri Light" panose="020F0302020204030204" pitchFamily="34" charset="0"/>
                <a:ea typeface="Calibri Light" panose="020F0302020204030204" pitchFamily="34" charset="0"/>
                <a:cs typeface="Calibri Light" panose="020F0302020204030204" pitchFamily="34" charset="0"/>
              </a:rPr>
              <a:t>Unterschiede in der Umsetzung der Arbeit</a:t>
            </a:r>
          </a:p>
          <a:p>
            <a:pPr lvl="1">
              <a:lnSpc>
                <a:spcPct val="100000"/>
              </a:lnSpc>
              <a:spcBef>
                <a:spcPts val="0"/>
              </a:spcBef>
              <a:spcAft>
                <a:spcPts val="1200"/>
              </a:spcAft>
              <a:buFont typeface="Symbol" panose="05050102010706020507" pitchFamily="18" charset="2"/>
              <a:buChar char="-"/>
            </a:pPr>
            <a:r>
              <a:rPr lang="de-AT" dirty="0">
                <a:latin typeface="Calibri Light" panose="020F0302020204030204" pitchFamily="34" charset="0"/>
                <a:ea typeface="Calibri Light" panose="020F0302020204030204" pitchFamily="34" charset="0"/>
                <a:cs typeface="Calibri Light" panose="020F0302020204030204" pitchFamily="34" charset="0"/>
              </a:rPr>
              <a:t>Vom Themeninteresse zur Wahl der Methode und des Formats</a:t>
            </a:r>
          </a:p>
          <a:p>
            <a:pPr lvl="1">
              <a:lnSpc>
                <a:spcPct val="100000"/>
              </a:lnSpc>
              <a:spcBef>
                <a:spcPts val="0"/>
              </a:spcBef>
              <a:spcAft>
                <a:spcPts val="1200"/>
              </a:spcAft>
              <a:buFont typeface="Symbol" panose="05050102010706020507" pitchFamily="18" charset="2"/>
              <a:buChar char="-"/>
            </a:pPr>
            <a:r>
              <a:rPr lang="de-AT" dirty="0">
                <a:latin typeface="Calibri Light" panose="020F0302020204030204" pitchFamily="34" charset="0"/>
                <a:ea typeface="Calibri Light" panose="020F0302020204030204" pitchFamily="34" charset="0"/>
                <a:cs typeface="Calibri Light" panose="020F0302020204030204" pitchFamily="34" charset="0"/>
              </a:rPr>
              <a:t>Teile der Arbeit im neuen Format</a:t>
            </a:r>
          </a:p>
          <a:p>
            <a:pPr lvl="1">
              <a:lnSpc>
                <a:spcPct val="100000"/>
              </a:lnSpc>
              <a:spcBef>
                <a:spcPts val="0"/>
              </a:spcBef>
              <a:spcAft>
                <a:spcPts val="1200"/>
              </a:spcAft>
              <a:buFont typeface="Symbol" panose="05050102010706020507" pitchFamily="18" charset="2"/>
              <a:buChar char="-"/>
            </a:pPr>
            <a:r>
              <a:rPr lang="de-AT" dirty="0">
                <a:latin typeface="Calibri Light" panose="020F0302020204030204" pitchFamily="34" charset="0"/>
                <a:ea typeface="Calibri Light" panose="020F0302020204030204" pitchFamily="34" charset="0"/>
                <a:cs typeface="Calibri Light" panose="020F0302020204030204" pitchFamily="34" charset="0"/>
              </a:rPr>
              <a:t>Wo kannst du dich informieren?</a:t>
            </a:r>
          </a:p>
          <a:p>
            <a:pPr lvl="1">
              <a:lnSpc>
                <a:spcPct val="100000"/>
              </a:lnSpc>
              <a:spcBef>
                <a:spcPts val="0"/>
              </a:spcBef>
              <a:spcAft>
                <a:spcPts val="1200"/>
              </a:spcAft>
              <a:buFont typeface="Symbol" panose="05050102010706020507" pitchFamily="18" charset="2"/>
              <a:buChar char="-"/>
            </a:pPr>
            <a:r>
              <a:rPr lang="de-AT" dirty="0">
                <a:latin typeface="Calibri Light" panose="020F0302020204030204" pitchFamily="34" charset="0"/>
                <a:ea typeface="Calibri Light" panose="020F0302020204030204" pitchFamily="34" charset="0"/>
                <a:cs typeface="Calibri Light" panose="020F0302020204030204" pitchFamily="34" charset="0"/>
              </a:rPr>
              <a:t>Podcast zur VWA/ABA</a:t>
            </a:r>
          </a:p>
          <a:p>
            <a:pPr lvl="1">
              <a:lnSpc>
                <a:spcPct val="100000"/>
              </a:lnSpc>
              <a:spcBef>
                <a:spcPts val="0"/>
              </a:spcBef>
              <a:spcAft>
                <a:spcPts val="1200"/>
              </a:spcAft>
              <a:buFont typeface="Symbol" panose="05050102010706020507" pitchFamily="18" charset="2"/>
              <a:buChar char="-"/>
            </a:pPr>
            <a:r>
              <a:rPr lang="de-AT" dirty="0">
                <a:latin typeface="Calibri Light" panose="020F0302020204030204" pitchFamily="34" charset="0"/>
                <a:ea typeface="Calibri Light" panose="020F0302020204030204" pitchFamily="34" charset="0"/>
                <a:cs typeface="Calibri Light" panose="020F0302020204030204" pitchFamily="34" charset="0"/>
              </a:rPr>
              <a:t>Fragen</a:t>
            </a:r>
          </a:p>
          <a:p>
            <a:endParaRPr lang="de-AT" dirty="0"/>
          </a:p>
          <a:p>
            <a:endParaRPr lang="de-AT" dirty="0"/>
          </a:p>
        </p:txBody>
      </p:sp>
    </p:spTree>
    <p:extLst>
      <p:ext uri="{BB962C8B-B14F-4D97-AF65-F5344CB8AC3E}">
        <p14:creationId xmlns:p14="http://schemas.microsoft.com/office/powerpoint/2010/main" val="1300311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7489069B-5765-A990-CB4F-79FE1119FC6F}"/>
              </a:ext>
            </a:extLst>
          </p:cNvPr>
          <p:cNvGraphicFramePr>
            <a:graphicFrameLocks noGrp="1"/>
          </p:cNvGraphicFramePr>
          <p:nvPr>
            <p:extLst>
              <p:ext uri="{D42A27DB-BD31-4B8C-83A1-F6EECF244321}">
                <p14:modId xmlns:p14="http://schemas.microsoft.com/office/powerpoint/2010/main" val="978786261"/>
              </p:ext>
            </p:extLst>
          </p:nvPr>
        </p:nvGraphicFramePr>
        <p:xfrm>
          <a:off x="1061937" y="1602218"/>
          <a:ext cx="9854119" cy="365760"/>
        </p:xfrm>
        <a:graphic>
          <a:graphicData uri="http://schemas.openxmlformats.org/drawingml/2006/table">
            <a:tbl>
              <a:tblPr/>
              <a:tblGrid>
                <a:gridCol w="9854119">
                  <a:extLst>
                    <a:ext uri="{9D8B030D-6E8A-4147-A177-3AD203B41FA5}">
                      <a16:colId xmlns:a16="http://schemas.microsoft.com/office/drawing/2014/main" val="1500368537"/>
                    </a:ext>
                  </a:extLst>
                </a:gridCol>
              </a:tblGrid>
              <a:tr h="0">
                <a:tc>
                  <a:txBody>
                    <a:bodyPr/>
                    <a:lstStyle/>
                    <a:p>
                      <a:pPr algn="l"/>
                      <a:r>
                        <a:rPr lang="de-DE" sz="1800" dirty="0">
                          <a:effectLst/>
                          <a:latin typeface="+mj-lt"/>
                        </a:rPr>
                        <a:t>Die standardisierte Reifeprüfung besteht aus 7 Prüfungen, verteilt auf folgende drei Säulen:</a:t>
                      </a:r>
                    </a:p>
                  </a:txBody>
                  <a:tcPr anchor="ctr">
                    <a:lnL>
                      <a:noFill/>
                    </a:lnL>
                    <a:lnR>
                      <a:noFill/>
                    </a:lnR>
                    <a:lnT>
                      <a:noFill/>
                    </a:lnT>
                    <a:lnB>
                      <a:noFill/>
                    </a:lnB>
                    <a:solidFill>
                      <a:srgbClr val="FFFFFF"/>
                    </a:solidFill>
                  </a:tcPr>
                </a:tc>
                <a:extLst>
                  <a:ext uri="{0D108BD9-81ED-4DB2-BD59-A6C34878D82A}">
                    <a16:rowId xmlns:a16="http://schemas.microsoft.com/office/drawing/2014/main" val="2565516168"/>
                  </a:ext>
                </a:extLst>
              </a:tr>
            </a:tbl>
          </a:graphicData>
        </a:graphic>
      </p:graphicFrame>
      <p:sp>
        <p:nvSpPr>
          <p:cNvPr id="7" name="Titel 1">
            <a:extLst>
              <a:ext uri="{FF2B5EF4-FFF2-40B4-BE49-F238E27FC236}">
                <a16:creationId xmlns:a16="http://schemas.microsoft.com/office/drawing/2014/main" id="{4B7E1599-23F8-C3AC-73E5-F28933162A02}"/>
              </a:ext>
            </a:extLst>
          </p:cNvPr>
          <p:cNvSpPr txBox="1">
            <a:spLocks/>
          </p:cNvSpPr>
          <p:nvPr/>
        </p:nvSpPr>
        <p:spPr>
          <a:xfrm>
            <a:off x="951257" y="635180"/>
            <a:ext cx="10515600" cy="613396"/>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tx1"/>
                </a:solidFill>
                <a:latin typeface="Century Gothic" panose="020B0502020202020204" pitchFamily="34" charset="0"/>
                <a:ea typeface="+mj-ea"/>
                <a:cs typeface="+mj-cs"/>
              </a:defRPr>
            </a:lvl1pPr>
          </a:lstStyle>
          <a:p>
            <a:r>
              <a:rPr lang="de-DE" sz="3200" dirty="0"/>
              <a:t>D</a:t>
            </a:r>
            <a:r>
              <a:rPr lang="de-AT" sz="3200" dirty="0" err="1"/>
              <a:t>ie</a:t>
            </a:r>
            <a:r>
              <a:rPr lang="de-AT" sz="3200" dirty="0"/>
              <a:t> standardisierte Reifeprüfung</a:t>
            </a:r>
          </a:p>
        </p:txBody>
      </p:sp>
      <p:grpSp>
        <p:nvGrpSpPr>
          <p:cNvPr id="8" name="Gruppieren 7">
            <a:extLst>
              <a:ext uri="{FF2B5EF4-FFF2-40B4-BE49-F238E27FC236}">
                <a16:creationId xmlns:a16="http://schemas.microsoft.com/office/drawing/2014/main" id="{E38DF05D-DCB5-31BD-F4D2-0295A82763E1}"/>
              </a:ext>
            </a:extLst>
          </p:cNvPr>
          <p:cNvGrpSpPr/>
          <p:nvPr/>
        </p:nvGrpSpPr>
        <p:grpSpPr>
          <a:xfrm>
            <a:off x="1803262" y="2162142"/>
            <a:ext cx="2476500" cy="977287"/>
            <a:chOff x="2540" y="581866"/>
            <a:chExt cx="2476500" cy="977287"/>
          </a:xfrm>
        </p:grpSpPr>
        <p:sp>
          <p:nvSpPr>
            <p:cNvPr id="9" name="Rechteck 8">
              <a:extLst>
                <a:ext uri="{FF2B5EF4-FFF2-40B4-BE49-F238E27FC236}">
                  <a16:creationId xmlns:a16="http://schemas.microsoft.com/office/drawing/2014/main" id="{6E3D62A9-6B71-85A7-3AE2-AAEC8B141EE8}"/>
                </a:ext>
              </a:extLst>
            </p:cNvPr>
            <p:cNvSpPr/>
            <p:nvPr/>
          </p:nvSpPr>
          <p:spPr>
            <a:xfrm>
              <a:off x="2540" y="581866"/>
              <a:ext cx="2476500" cy="97728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AT"/>
            </a:p>
          </p:txBody>
        </p:sp>
        <p:sp>
          <p:nvSpPr>
            <p:cNvPr id="10" name="Textfeld 9">
              <a:extLst>
                <a:ext uri="{FF2B5EF4-FFF2-40B4-BE49-F238E27FC236}">
                  <a16:creationId xmlns:a16="http://schemas.microsoft.com/office/drawing/2014/main" id="{32AEAA18-AF4C-3D92-76EE-EDC8EE18F511}"/>
                </a:ext>
              </a:extLst>
            </p:cNvPr>
            <p:cNvSpPr txBox="1"/>
            <p:nvPr/>
          </p:nvSpPr>
          <p:spPr>
            <a:xfrm>
              <a:off x="2540" y="581866"/>
              <a:ext cx="2476500" cy="9772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de-DE" sz="2700" kern="1200" dirty="0"/>
                <a:t>Abschließende Arbeit</a:t>
              </a:r>
              <a:endParaRPr lang="de-AT" sz="2700" kern="1200" dirty="0"/>
            </a:p>
          </p:txBody>
        </p:sp>
      </p:grpSp>
      <p:grpSp>
        <p:nvGrpSpPr>
          <p:cNvPr id="11" name="Gruppieren 10">
            <a:extLst>
              <a:ext uri="{FF2B5EF4-FFF2-40B4-BE49-F238E27FC236}">
                <a16:creationId xmlns:a16="http://schemas.microsoft.com/office/drawing/2014/main" id="{596F0370-BEFD-6D47-3FFA-F51408FEAEA9}"/>
              </a:ext>
            </a:extLst>
          </p:cNvPr>
          <p:cNvGrpSpPr/>
          <p:nvPr/>
        </p:nvGrpSpPr>
        <p:grpSpPr>
          <a:xfrm>
            <a:off x="4750746" y="2162143"/>
            <a:ext cx="2476500" cy="977287"/>
            <a:chOff x="2825750" y="581866"/>
            <a:chExt cx="2476500" cy="977287"/>
          </a:xfrm>
        </p:grpSpPr>
        <p:sp>
          <p:nvSpPr>
            <p:cNvPr id="12" name="Rechteck 11">
              <a:extLst>
                <a:ext uri="{FF2B5EF4-FFF2-40B4-BE49-F238E27FC236}">
                  <a16:creationId xmlns:a16="http://schemas.microsoft.com/office/drawing/2014/main" id="{6F5C6EBA-504F-D644-4118-786F1B006909}"/>
                </a:ext>
              </a:extLst>
            </p:cNvPr>
            <p:cNvSpPr/>
            <p:nvPr/>
          </p:nvSpPr>
          <p:spPr>
            <a:xfrm>
              <a:off x="2825750" y="581866"/>
              <a:ext cx="2476500" cy="97728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AT"/>
            </a:p>
          </p:txBody>
        </p:sp>
        <p:sp>
          <p:nvSpPr>
            <p:cNvPr id="13" name="Textfeld 12">
              <a:extLst>
                <a:ext uri="{FF2B5EF4-FFF2-40B4-BE49-F238E27FC236}">
                  <a16:creationId xmlns:a16="http://schemas.microsoft.com/office/drawing/2014/main" id="{E2A6F45B-953E-DE0C-EB10-96F8A2A28D45}"/>
                </a:ext>
              </a:extLst>
            </p:cNvPr>
            <p:cNvSpPr txBox="1"/>
            <p:nvPr/>
          </p:nvSpPr>
          <p:spPr>
            <a:xfrm>
              <a:off x="2825750" y="581866"/>
              <a:ext cx="2476500" cy="9772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de-DE" sz="2700" kern="1200" dirty="0"/>
                <a:t>Schriftliche Klausuren</a:t>
              </a:r>
              <a:endParaRPr lang="de-AT" sz="2700" kern="1200" dirty="0"/>
            </a:p>
          </p:txBody>
        </p:sp>
      </p:grpSp>
      <p:grpSp>
        <p:nvGrpSpPr>
          <p:cNvPr id="14" name="Gruppieren 13">
            <a:extLst>
              <a:ext uri="{FF2B5EF4-FFF2-40B4-BE49-F238E27FC236}">
                <a16:creationId xmlns:a16="http://schemas.microsoft.com/office/drawing/2014/main" id="{7AB02C87-BB5D-9EF7-981C-D3DEDE010C8D}"/>
              </a:ext>
            </a:extLst>
          </p:cNvPr>
          <p:cNvGrpSpPr/>
          <p:nvPr/>
        </p:nvGrpSpPr>
        <p:grpSpPr>
          <a:xfrm>
            <a:off x="7698230" y="2162143"/>
            <a:ext cx="2476500" cy="977287"/>
            <a:chOff x="5648960" y="581866"/>
            <a:chExt cx="2476500" cy="977287"/>
          </a:xfrm>
        </p:grpSpPr>
        <p:sp>
          <p:nvSpPr>
            <p:cNvPr id="15" name="Rechteck 14">
              <a:extLst>
                <a:ext uri="{FF2B5EF4-FFF2-40B4-BE49-F238E27FC236}">
                  <a16:creationId xmlns:a16="http://schemas.microsoft.com/office/drawing/2014/main" id="{2D9E59D1-DC11-6C90-F4C8-DACC70F31E29}"/>
                </a:ext>
              </a:extLst>
            </p:cNvPr>
            <p:cNvSpPr/>
            <p:nvPr/>
          </p:nvSpPr>
          <p:spPr>
            <a:xfrm>
              <a:off x="5648960" y="581866"/>
              <a:ext cx="2476500" cy="97728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AT"/>
            </a:p>
          </p:txBody>
        </p:sp>
        <p:sp>
          <p:nvSpPr>
            <p:cNvPr id="16" name="Textfeld 15">
              <a:extLst>
                <a:ext uri="{FF2B5EF4-FFF2-40B4-BE49-F238E27FC236}">
                  <a16:creationId xmlns:a16="http://schemas.microsoft.com/office/drawing/2014/main" id="{F3A5D11C-A4AF-3D51-E834-A2D3CA684616}"/>
                </a:ext>
              </a:extLst>
            </p:cNvPr>
            <p:cNvSpPr txBox="1"/>
            <p:nvPr/>
          </p:nvSpPr>
          <p:spPr>
            <a:xfrm>
              <a:off x="5648960" y="581866"/>
              <a:ext cx="2476500" cy="9772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de-DE" sz="2700" kern="1200" dirty="0"/>
                <a:t>Mündliche Prüfungen</a:t>
              </a:r>
              <a:endParaRPr lang="de-AT" sz="2700" kern="1200" dirty="0"/>
            </a:p>
          </p:txBody>
        </p:sp>
      </p:grpSp>
      <p:sp>
        <p:nvSpPr>
          <p:cNvPr id="17" name="Untertitel 5">
            <a:extLst>
              <a:ext uri="{FF2B5EF4-FFF2-40B4-BE49-F238E27FC236}">
                <a16:creationId xmlns:a16="http://schemas.microsoft.com/office/drawing/2014/main" id="{915D1B57-D675-9CBF-61C0-5EC64FC14B83}"/>
              </a:ext>
            </a:extLst>
          </p:cNvPr>
          <p:cNvSpPr txBox="1">
            <a:spLocks/>
          </p:cNvSpPr>
          <p:nvPr/>
        </p:nvSpPr>
        <p:spPr>
          <a:xfrm>
            <a:off x="1134867" y="3437615"/>
            <a:ext cx="9781189" cy="867930"/>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br>
              <a:rPr lang="de-DE" sz="2000" dirty="0">
                <a:solidFill>
                  <a:srgbClr val="000000"/>
                </a:solidFill>
                <a:latin typeface="+mj-lt"/>
              </a:rPr>
            </a:br>
            <a:r>
              <a:rPr lang="de-DE" sz="1800" dirty="0">
                <a:solidFill>
                  <a:srgbClr val="000000"/>
                </a:solidFill>
                <a:latin typeface="+mj-lt"/>
              </a:rPr>
              <a:t>Die abschließende Arbeit, kurz ABA (vorm. VWA) wird bis inkl. Schuljahr 2028/29 zu einem optionalen Teil der Reifeprüfung.</a:t>
            </a:r>
            <a:endParaRPr lang="de-DE" sz="2000" dirty="0">
              <a:solidFill>
                <a:srgbClr val="000000"/>
              </a:solidFill>
              <a:latin typeface="+mj-lt"/>
            </a:endParaRPr>
          </a:p>
        </p:txBody>
      </p:sp>
      <p:sp>
        <p:nvSpPr>
          <p:cNvPr id="19" name="Untertitel 5">
            <a:extLst>
              <a:ext uri="{FF2B5EF4-FFF2-40B4-BE49-F238E27FC236}">
                <a16:creationId xmlns:a16="http://schemas.microsoft.com/office/drawing/2014/main" id="{A2A9A3B7-CB87-2B21-1C75-2A7356718803}"/>
              </a:ext>
            </a:extLst>
          </p:cNvPr>
          <p:cNvSpPr txBox="1">
            <a:spLocks/>
          </p:cNvSpPr>
          <p:nvPr/>
        </p:nvSpPr>
        <p:spPr>
          <a:xfrm>
            <a:off x="1152756" y="4659130"/>
            <a:ext cx="10107038" cy="968470"/>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de-DE" sz="1800" dirty="0">
                <a:solidFill>
                  <a:srgbClr val="000000"/>
                </a:solidFill>
                <a:latin typeface="+mj-lt"/>
              </a:rPr>
              <a:t>Optionen:</a:t>
            </a:r>
          </a:p>
          <a:p>
            <a:pPr lvl="1" fontAlgn="base">
              <a:buFont typeface="Symbol" panose="05050102010706020507" pitchFamily="18" charset="2"/>
              <a:buChar char="-"/>
            </a:pPr>
            <a:r>
              <a:rPr lang="de-DE" sz="1800" dirty="0">
                <a:solidFill>
                  <a:srgbClr val="000000"/>
                </a:solidFill>
                <a:latin typeface="+mj-lt"/>
              </a:rPr>
              <a:t>Verfassen bzw. Umsetzen einer abschließenden Arbeit</a:t>
            </a:r>
          </a:p>
          <a:p>
            <a:pPr lvl="1" fontAlgn="base">
              <a:buFont typeface="Symbol" panose="05050102010706020507" pitchFamily="18" charset="2"/>
              <a:buChar char="-"/>
            </a:pPr>
            <a:r>
              <a:rPr lang="de-DE" sz="1800" dirty="0">
                <a:solidFill>
                  <a:srgbClr val="000000"/>
                </a:solidFill>
                <a:latin typeface="+mj-lt"/>
              </a:rPr>
              <a:t>Wahl einer weiteren mündlichen oder schriftlichen Teilprüfung</a:t>
            </a:r>
          </a:p>
        </p:txBody>
      </p:sp>
    </p:spTree>
    <p:extLst>
      <p:ext uri="{BB962C8B-B14F-4D97-AF65-F5344CB8AC3E}">
        <p14:creationId xmlns:p14="http://schemas.microsoft.com/office/powerpoint/2010/main" val="3808706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4B7E1599-23F8-C3AC-73E5-F28933162A02}"/>
              </a:ext>
            </a:extLst>
          </p:cNvPr>
          <p:cNvSpPr txBox="1">
            <a:spLocks/>
          </p:cNvSpPr>
          <p:nvPr/>
        </p:nvSpPr>
        <p:spPr>
          <a:xfrm>
            <a:off x="951257" y="635180"/>
            <a:ext cx="10515600" cy="613396"/>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tx1"/>
                </a:solidFill>
                <a:latin typeface="Century Gothic" panose="020B0502020202020204" pitchFamily="34" charset="0"/>
                <a:ea typeface="+mj-ea"/>
                <a:cs typeface="+mj-cs"/>
              </a:defRPr>
            </a:lvl1pPr>
          </a:lstStyle>
          <a:p>
            <a:r>
              <a:rPr lang="de-DE" sz="3200" dirty="0"/>
              <a:t>D</a:t>
            </a:r>
            <a:r>
              <a:rPr lang="de-AT" sz="3200" dirty="0" err="1"/>
              <a:t>ie</a:t>
            </a:r>
            <a:r>
              <a:rPr lang="de-AT" sz="3200" dirty="0"/>
              <a:t> standardisierte Reifeprüfung</a:t>
            </a:r>
          </a:p>
        </p:txBody>
      </p:sp>
      <p:sp>
        <p:nvSpPr>
          <p:cNvPr id="3" name="Textfeld 2">
            <a:extLst>
              <a:ext uri="{FF2B5EF4-FFF2-40B4-BE49-F238E27FC236}">
                <a16:creationId xmlns:a16="http://schemas.microsoft.com/office/drawing/2014/main" id="{74058FDB-A89C-69ED-73C2-6BAC45CD06E9}"/>
              </a:ext>
            </a:extLst>
          </p:cNvPr>
          <p:cNvSpPr txBox="1"/>
          <p:nvPr/>
        </p:nvSpPr>
        <p:spPr>
          <a:xfrm>
            <a:off x="1525674" y="4954746"/>
            <a:ext cx="9096443" cy="646331"/>
          </a:xfrm>
          <a:prstGeom prst="rect">
            <a:avLst/>
          </a:prstGeom>
          <a:noFill/>
        </p:spPr>
        <p:txBody>
          <a:bodyPr wrap="square">
            <a:spAutoFit/>
          </a:bodyPr>
          <a:lstStyle/>
          <a:p>
            <a:r>
              <a:rPr lang="de-DE" sz="1800" b="1" dirty="0">
                <a:solidFill>
                  <a:srgbClr val="000000"/>
                </a:solidFill>
                <a:latin typeface="+mj-lt"/>
              </a:rPr>
              <a:t>Keine Einschränkungen bei Wahl der Prüfungsgebiete</a:t>
            </a:r>
          </a:p>
          <a:p>
            <a:r>
              <a:rPr lang="de-DE" sz="1800" b="1" dirty="0">
                <a:solidFill>
                  <a:srgbClr val="000000"/>
                </a:solidFill>
                <a:latin typeface="+mj-lt"/>
              </a:rPr>
              <a:t>Autonome Schwerpunktsetzungen </a:t>
            </a:r>
            <a:r>
              <a:rPr lang="de-DE" sz="1800" dirty="0">
                <a:solidFill>
                  <a:srgbClr val="000000"/>
                </a:solidFill>
                <a:latin typeface="+mj-lt"/>
              </a:rPr>
              <a:t>sind bei einer der Säulen zu berücksichtigen (&gt; bilingual).</a:t>
            </a:r>
          </a:p>
        </p:txBody>
      </p:sp>
      <p:graphicFrame>
        <p:nvGraphicFramePr>
          <p:cNvPr id="5" name="Tabelle 7">
            <a:extLst>
              <a:ext uri="{FF2B5EF4-FFF2-40B4-BE49-F238E27FC236}">
                <a16:creationId xmlns:a16="http://schemas.microsoft.com/office/drawing/2014/main" id="{0740054A-9EBC-303C-9F2D-9D16724D75FC}"/>
              </a:ext>
            </a:extLst>
          </p:cNvPr>
          <p:cNvGraphicFramePr>
            <a:graphicFrameLocks noGrp="1"/>
          </p:cNvGraphicFramePr>
          <p:nvPr>
            <p:extLst>
              <p:ext uri="{D42A27DB-BD31-4B8C-83A1-F6EECF244321}">
                <p14:modId xmlns:p14="http://schemas.microsoft.com/office/powerpoint/2010/main" val="2061092151"/>
              </p:ext>
            </p:extLst>
          </p:nvPr>
        </p:nvGraphicFramePr>
        <p:xfrm>
          <a:off x="1547777" y="2126375"/>
          <a:ext cx="9512571" cy="2524760"/>
        </p:xfrm>
        <a:graphic>
          <a:graphicData uri="http://schemas.openxmlformats.org/drawingml/2006/table">
            <a:tbl>
              <a:tblPr firstRow="1" bandRow="1">
                <a:tableStyleId>{5C22544A-7EE6-4342-B048-85BDC9FD1C3A}</a:tableStyleId>
              </a:tblPr>
              <a:tblGrid>
                <a:gridCol w="2284921">
                  <a:extLst>
                    <a:ext uri="{9D8B030D-6E8A-4147-A177-3AD203B41FA5}">
                      <a16:colId xmlns:a16="http://schemas.microsoft.com/office/drawing/2014/main" val="68354499"/>
                    </a:ext>
                  </a:extLst>
                </a:gridCol>
                <a:gridCol w="2908570">
                  <a:extLst>
                    <a:ext uri="{9D8B030D-6E8A-4147-A177-3AD203B41FA5}">
                      <a16:colId xmlns:a16="http://schemas.microsoft.com/office/drawing/2014/main" val="2575428595"/>
                    </a:ext>
                  </a:extLst>
                </a:gridCol>
                <a:gridCol w="4319080">
                  <a:extLst>
                    <a:ext uri="{9D8B030D-6E8A-4147-A177-3AD203B41FA5}">
                      <a16:colId xmlns:a16="http://schemas.microsoft.com/office/drawing/2014/main" val="59868772"/>
                    </a:ext>
                  </a:extLst>
                </a:gridCol>
              </a:tblGrid>
              <a:tr h="370840">
                <a:tc>
                  <a:txBody>
                    <a:bodyPr/>
                    <a:lstStyle/>
                    <a:p>
                      <a:r>
                        <a:rPr lang="de-DE" dirty="0"/>
                        <a:t>Abschließende Arbeit</a:t>
                      </a:r>
                      <a:endParaRPr lang="de-AT" dirty="0"/>
                    </a:p>
                  </a:txBody>
                  <a:tcPr/>
                </a:tc>
                <a:tc>
                  <a:txBody>
                    <a:bodyPr/>
                    <a:lstStyle/>
                    <a:p>
                      <a:r>
                        <a:rPr lang="de-DE" dirty="0"/>
                        <a:t>Schriftliche Klausuren</a:t>
                      </a:r>
                      <a:endParaRPr lang="de-AT" dirty="0"/>
                    </a:p>
                  </a:txBody>
                  <a:tcPr/>
                </a:tc>
                <a:tc>
                  <a:txBody>
                    <a:bodyPr/>
                    <a:lstStyle/>
                    <a:p>
                      <a:r>
                        <a:rPr lang="de-DE" dirty="0"/>
                        <a:t>Mündliche Prüfungen</a:t>
                      </a:r>
                      <a:endParaRPr lang="de-AT" dirty="0"/>
                    </a:p>
                  </a:txBody>
                  <a:tcPr/>
                </a:tc>
                <a:extLst>
                  <a:ext uri="{0D108BD9-81ED-4DB2-BD59-A6C34878D82A}">
                    <a16:rowId xmlns:a16="http://schemas.microsoft.com/office/drawing/2014/main" val="2912133399"/>
                  </a:ext>
                </a:extLst>
              </a:tr>
              <a:tr h="370840">
                <a:tc>
                  <a:txBody>
                    <a:bodyPr/>
                    <a:lstStyle/>
                    <a:p>
                      <a:pPr algn="ctr">
                        <a:spcAft>
                          <a:spcPts val="600"/>
                        </a:spcAft>
                      </a:pPr>
                      <a:r>
                        <a:rPr lang="de-DE" dirty="0">
                          <a:latin typeface="+mj-lt"/>
                        </a:rPr>
                        <a:t>JA</a:t>
                      </a:r>
                      <a:endParaRPr lang="de-AT" dirty="0">
                        <a:latin typeface="+mj-lt"/>
                      </a:endParaRPr>
                    </a:p>
                  </a:txBody>
                  <a:tcPr anchor="ctr"/>
                </a:tc>
                <a:tc>
                  <a:txBody>
                    <a:bodyPr/>
                    <a:lstStyle/>
                    <a:p>
                      <a:pPr>
                        <a:spcAft>
                          <a:spcPts val="600"/>
                        </a:spcAft>
                      </a:pPr>
                      <a:r>
                        <a:rPr lang="de-DE" dirty="0">
                          <a:latin typeface="+mj-lt"/>
                        </a:rPr>
                        <a:t>3 Klausuren (D, LFS, M)       &gt;&gt;</a:t>
                      </a:r>
                    </a:p>
                    <a:p>
                      <a:pPr>
                        <a:spcAft>
                          <a:spcPts val="600"/>
                        </a:spcAft>
                      </a:pPr>
                      <a:r>
                        <a:rPr lang="de-DE" dirty="0">
                          <a:latin typeface="+mj-lt"/>
                        </a:rPr>
                        <a:t>4 Klausuren (D, LFS, M, +)   &gt;&gt;</a:t>
                      </a:r>
                      <a:endParaRPr lang="de-AT" dirty="0">
                        <a:latin typeface="+mj-lt"/>
                      </a:endParaRPr>
                    </a:p>
                  </a:txBody>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dirty="0">
                          <a:latin typeface="+mj-lt"/>
                        </a:rPr>
                        <a:t>3 Prüfungen (15 Wochenstunden)</a:t>
                      </a:r>
                      <a:endParaRPr lang="de-AT" dirty="0">
                        <a:latin typeface="+mj-lt"/>
                      </a:endParaRPr>
                    </a:p>
                    <a:p>
                      <a:pPr>
                        <a:spcAft>
                          <a:spcPts val="600"/>
                        </a:spcAft>
                      </a:pPr>
                      <a:r>
                        <a:rPr lang="de-DE" dirty="0">
                          <a:latin typeface="+mj-lt"/>
                        </a:rPr>
                        <a:t>2 Prüfungen (10 Wochenstunden)</a:t>
                      </a:r>
                    </a:p>
                  </a:txBody>
                  <a:tcPr/>
                </a:tc>
                <a:extLst>
                  <a:ext uri="{0D108BD9-81ED-4DB2-BD59-A6C34878D82A}">
                    <a16:rowId xmlns:a16="http://schemas.microsoft.com/office/drawing/2014/main" val="2469282502"/>
                  </a:ext>
                </a:extLst>
              </a:tr>
              <a:tr h="370840">
                <a:tc>
                  <a:txBody>
                    <a:bodyPr/>
                    <a:lstStyle/>
                    <a:p>
                      <a:pPr algn="ctr">
                        <a:spcAft>
                          <a:spcPts val="600"/>
                        </a:spcAft>
                      </a:pPr>
                      <a:r>
                        <a:rPr lang="de-DE" dirty="0">
                          <a:latin typeface="+mj-lt"/>
                        </a:rPr>
                        <a:t>NEIN</a:t>
                      </a:r>
                      <a:endParaRPr lang="de-AT" dirty="0">
                        <a:latin typeface="+mj-lt"/>
                      </a:endParaRPr>
                    </a:p>
                  </a:txBody>
                  <a:tcPr anchor="ctr"/>
                </a:tc>
                <a:tc>
                  <a:txBody>
                    <a:bodyPr/>
                    <a:lstStyle/>
                    <a:p>
                      <a:pPr>
                        <a:spcAft>
                          <a:spcPts val="600"/>
                        </a:spcAft>
                      </a:pPr>
                      <a:r>
                        <a:rPr lang="de-DE" dirty="0">
                          <a:latin typeface="+mj-lt"/>
                        </a:rPr>
                        <a:t>3 Klausuren                           &gt;&gt;</a:t>
                      </a:r>
                    </a:p>
                    <a:p>
                      <a:pPr>
                        <a:spcAft>
                          <a:spcPts val="600"/>
                        </a:spcAft>
                      </a:pPr>
                      <a:r>
                        <a:rPr lang="de-DE" dirty="0">
                          <a:latin typeface="+mj-lt"/>
                        </a:rPr>
                        <a:t>4 Klausuren                           &gt;&gt;</a:t>
                      </a:r>
                    </a:p>
                    <a:p>
                      <a:pPr>
                        <a:spcAft>
                          <a:spcPts val="600"/>
                        </a:spcAft>
                      </a:pPr>
                      <a:r>
                        <a:rPr lang="de-DE" dirty="0">
                          <a:latin typeface="+mj-lt"/>
                        </a:rPr>
                        <a:t>5 Klausuren                           &gt;&gt;</a:t>
                      </a:r>
                      <a:endParaRPr lang="de-AT" dirty="0">
                        <a:latin typeface="+mj-lt"/>
                      </a:endParaRPr>
                    </a:p>
                  </a:txBody>
                  <a:tcPr/>
                </a:tc>
                <a:tc>
                  <a:txBody>
                    <a:bodyPr/>
                    <a:lstStyle/>
                    <a:p>
                      <a:pPr>
                        <a:spcAft>
                          <a:spcPts val="600"/>
                        </a:spcAft>
                      </a:pPr>
                      <a:r>
                        <a:rPr lang="de-DE" dirty="0">
                          <a:latin typeface="+mj-lt"/>
                        </a:rPr>
                        <a:t>4 Prüfungen (</a:t>
                      </a:r>
                      <a:r>
                        <a:rPr lang="de-DE" dirty="0" err="1">
                          <a:latin typeface="+mj-lt"/>
                        </a:rPr>
                        <a:t>vorauss</a:t>
                      </a:r>
                      <a:r>
                        <a:rPr lang="de-DE" dirty="0">
                          <a:latin typeface="+mj-lt"/>
                        </a:rPr>
                        <a:t>. 20 Wochenstunden)</a:t>
                      </a:r>
                    </a:p>
                    <a:p>
                      <a:pPr>
                        <a:spcAft>
                          <a:spcPts val="600"/>
                        </a:spcAft>
                      </a:pPr>
                      <a:r>
                        <a:rPr lang="de-DE" dirty="0">
                          <a:latin typeface="+mj-lt"/>
                        </a:rPr>
                        <a:t>3 Prüfungen</a:t>
                      </a:r>
                    </a:p>
                    <a:p>
                      <a:pPr>
                        <a:spcAft>
                          <a:spcPts val="600"/>
                        </a:spcAft>
                      </a:pPr>
                      <a:r>
                        <a:rPr lang="de-DE" dirty="0">
                          <a:latin typeface="+mj-lt"/>
                        </a:rPr>
                        <a:t>2 Prüfungen</a:t>
                      </a:r>
                      <a:endParaRPr lang="de-AT" dirty="0">
                        <a:latin typeface="+mj-lt"/>
                      </a:endParaRPr>
                    </a:p>
                  </a:txBody>
                  <a:tcPr/>
                </a:tc>
                <a:extLst>
                  <a:ext uri="{0D108BD9-81ED-4DB2-BD59-A6C34878D82A}">
                    <a16:rowId xmlns:a16="http://schemas.microsoft.com/office/drawing/2014/main" val="506339569"/>
                  </a:ext>
                </a:extLst>
              </a:tr>
              <a:tr h="370840">
                <a:tc>
                  <a:txBody>
                    <a:bodyPr/>
                    <a:lstStyle/>
                    <a:p>
                      <a:pPr>
                        <a:spcAft>
                          <a:spcPts val="600"/>
                        </a:spcAft>
                      </a:pPr>
                      <a:endParaRPr lang="de-AT">
                        <a:latin typeface="+mj-lt"/>
                      </a:endParaRPr>
                    </a:p>
                  </a:txBody>
                  <a:tcPr/>
                </a:tc>
                <a:tc>
                  <a:txBody>
                    <a:bodyPr/>
                    <a:lstStyle/>
                    <a:p>
                      <a:pPr>
                        <a:spcAft>
                          <a:spcPts val="600"/>
                        </a:spcAft>
                      </a:pPr>
                      <a:r>
                        <a:rPr lang="de-DE" sz="1400" dirty="0">
                          <a:latin typeface="+mj-lt"/>
                        </a:rPr>
                        <a:t>falls negativ, Kompensationsprüfung</a:t>
                      </a:r>
                      <a:endParaRPr lang="de-AT" sz="1400" dirty="0">
                        <a:latin typeface="+mj-lt"/>
                      </a:endParaRPr>
                    </a:p>
                  </a:txBody>
                  <a:tcPr/>
                </a:tc>
                <a:tc>
                  <a:txBody>
                    <a:bodyPr/>
                    <a:lstStyle/>
                    <a:p>
                      <a:pPr>
                        <a:spcAft>
                          <a:spcPts val="600"/>
                        </a:spcAft>
                      </a:pPr>
                      <a:endParaRPr lang="de-AT" dirty="0">
                        <a:latin typeface="+mj-lt"/>
                      </a:endParaRPr>
                    </a:p>
                  </a:txBody>
                  <a:tcPr/>
                </a:tc>
                <a:extLst>
                  <a:ext uri="{0D108BD9-81ED-4DB2-BD59-A6C34878D82A}">
                    <a16:rowId xmlns:a16="http://schemas.microsoft.com/office/drawing/2014/main" val="1544706281"/>
                  </a:ext>
                </a:extLst>
              </a:tr>
            </a:tbl>
          </a:graphicData>
        </a:graphic>
      </p:graphicFrame>
      <p:graphicFrame>
        <p:nvGraphicFramePr>
          <p:cNvPr id="2" name="Tabelle 1">
            <a:extLst>
              <a:ext uri="{FF2B5EF4-FFF2-40B4-BE49-F238E27FC236}">
                <a16:creationId xmlns:a16="http://schemas.microsoft.com/office/drawing/2014/main" id="{8E0E7501-0748-104B-95DB-9D6615D7CE04}"/>
              </a:ext>
            </a:extLst>
          </p:cNvPr>
          <p:cNvGraphicFramePr>
            <a:graphicFrameLocks noGrp="1"/>
          </p:cNvGraphicFramePr>
          <p:nvPr>
            <p:extLst>
              <p:ext uri="{D42A27DB-BD31-4B8C-83A1-F6EECF244321}">
                <p14:modId xmlns:p14="http://schemas.microsoft.com/office/powerpoint/2010/main" val="366930163"/>
              </p:ext>
            </p:extLst>
          </p:nvPr>
        </p:nvGraphicFramePr>
        <p:xfrm>
          <a:off x="951257" y="1366515"/>
          <a:ext cx="9854119" cy="365760"/>
        </p:xfrm>
        <a:graphic>
          <a:graphicData uri="http://schemas.openxmlformats.org/drawingml/2006/table">
            <a:tbl>
              <a:tblPr/>
              <a:tblGrid>
                <a:gridCol w="9854119">
                  <a:extLst>
                    <a:ext uri="{9D8B030D-6E8A-4147-A177-3AD203B41FA5}">
                      <a16:colId xmlns:a16="http://schemas.microsoft.com/office/drawing/2014/main" val="1500368537"/>
                    </a:ext>
                  </a:extLst>
                </a:gridCol>
              </a:tblGrid>
              <a:tr h="0">
                <a:tc>
                  <a:txBody>
                    <a:bodyPr/>
                    <a:lstStyle/>
                    <a:p>
                      <a:pPr algn="l"/>
                      <a:r>
                        <a:rPr lang="de-DE" sz="1800" dirty="0">
                          <a:effectLst/>
                          <a:latin typeface="+mj-lt"/>
                        </a:rPr>
                        <a:t>Wahlmöglichkeiten für die 7 Prüfungsgebiete der Reifeprüfung:</a:t>
                      </a:r>
                    </a:p>
                  </a:txBody>
                  <a:tcPr anchor="ctr">
                    <a:lnL>
                      <a:noFill/>
                    </a:lnL>
                    <a:lnR>
                      <a:noFill/>
                    </a:lnR>
                    <a:lnT>
                      <a:noFill/>
                    </a:lnT>
                    <a:lnB>
                      <a:noFill/>
                    </a:lnB>
                    <a:solidFill>
                      <a:srgbClr val="FFFFFF"/>
                    </a:solidFill>
                  </a:tcPr>
                </a:tc>
                <a:extLst>
                  <a:ext uri="{0D108BD9-81ED-4DB2-BD59-A6C34878D82A}">
                    <a16:rowId xmlns:a16="http://schemas.microsoft.com/office/drawing/2014/main" val="2565516168"/>
                  </a:ext>
                </a:extLst>
              </a:tr>
            </a:tbl>
          </a:graphicData>
        </a:graphic>
      </p:graphicFrame>
      <p:sp>
        <p:nvSpPr>
          <p:cNvPr id="8" name="Textfeld 7">
            <a:extLst>
              <a:ext uri="{FF2B5EF4-FFF2-40B4-BE49-F238E27FC236}">
                <a16:creationId xmlns:a16="http://schemas.microsoft.com/office/drawing/2014/main" id="{9982D7D1-AF39-0F7E-83E4-80698ADE1900}"/>
              </a:ext>
            </a:extLst>
          </p:cNvPr>
          <p:cNvSpPr txBox="1"/>
          <p:nvPr/>
        </p:nvSpPr>
        <p:spPr>
          <a:xfrm>
            <a:off x="951257" y="5904689"/>
            <a:ext cx="10245279" cy="615553"/>
          </a:xfrm>
          <a:prstGeom prst="rect">
            <a:avLst/>
          </a:prstGeom>
          <a:noFill/>
        </p:spPr>
        <p:txBody>
          <a:bodyPr wrap="square" rtlCol="0">
            <a:spAutoFit/>
          </a:bodyPr>
          <a:lstStyle/>
          <a:p>
            <a:pPr algn="ctr"/>
            <a:r>
              <a:rPr lang="de-DE" sz="1600" dirty="0">
                <a:solidFill>
                  <a:srgbClr val="000000"/>
                </a:solidFill>
                <a:latin typeface="+mj-lt"/>
              </a:rPr>
              <a:t>Die Änderungen wurden am 22. Juli 2024 im Parlament beschlossen und gelten bis einschließlich Schuljahr 2028/29.</a:t>
            </a:r>
            <a:endParaRPr lang="de-AT" sz="1600" dirty="0"/>
          </a:p>
          <a:p>
            <a:endParaRPr lang="de-AT" dirty="0"/>
          </a:p>
        </p:txBody>
      </p:sp>
    </p:spTree>
    <p:extLst>
      <p:ext uri="{BB962C8B-B14F-4D97-AF65-F5344CB8AC3E}">
        <p14:creationId xmlns:p14="http://schemas.microsoft.com/office/powerpoint/2010/main" val="1205224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8C3EFB-82D4-A0A1-65A1-4C216E751741}"/>
              </a:ext>
            </a:extLst>
          </p:cNvPr>
          <p:cNvSpPr>
            <a:spLocks noGrp="1"/>
          </p:cNvSpPr>
          <p:nvPr>
            <p:ph type="title"/>
          </p:nvPr>
        </p:nvSpPr>
        <p:spPr>
          <a:xfrm>
            <a:off x="984115" y="748716"/>
            <a:ext cx="10515600" cy="455999"/>
          </a:xfrm>
        </p:spPr>
        <p:txBody>
          <a:bodyPr>
            <a:noAutofit/>
          </a:bodyPr>
          <a:lstStyle/>
          <a:p>
            <a:r>
              <a:rPr lang="de-DE" sz="2400" dirty="0"/>
              <a:t>Die Abschließende Arbeit: mögliche Ausrichtungen</a:t>
            </a:r>
            <a:br>
              <a:rPr lang="de-DE" sz="2400" dirty="0"/>
            </a:br>
            <a:endParaRPr lang="de-AT" sz="2400" dirty="0"/>
          </a:p>
        </p:txBody>
      </p:sp>
      <p:sp>
        <p:nvSpPr>
          <p:cNvPr id="8" name="Rechteck 7">
            <a:extLst>
              <a:ext uri="{FF2B5EF4-FFF2-40B4-BE49-F238E27FC236}">
                <a16:creationId xmlns:a16="http://schemas.microsoft.com/office/drawing/2014/main" id="{00499D0C-5244-ACF1-9F72-CD2BC8955F61}"/>
              </a:ext>
            </a:extLst>
          </p:cNvPr>
          <p:cNvSpPr/>
          <p:nvPr/>
        </p:nvSpPr>
        <p:spPr>
          <a:xfrm>
            <a:off x="1166788" y="4313340"/>
            <a:ext cx="1483353" cy="932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867"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gestalterisch</a:t>
            </a:r>
          </a:p>
        </p:txBody>
      </p:sp>
      <p:sp>
        <p:nvSpPr>
          <p:cNvPr id="9" name="Rechteck 8">
            <a:extLst>
              <a:ext uri="{FF2B5EF4-FFF2-40B4-BE49-F238E27FC236}">
                <a16:creationId xmlns:a16="http://schemas.microsoft.com/office/drawing/2014/main" id="{C1C37F4C-8936-7E0F-EAD6-FFFB441F3717}"/>
              </a:ext>
            </a:extLst>
          </p:cNvPr>
          <p:cNvSpPr/>
          <p:nvPr/>
        </p:nvSpPr>
        <p:spPr>
          <a:xfrm>
            <a:off x="1166787" y="3011821"/>
            <a:ext cx="1483353" cy="870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867"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forschend</a:t>
            </a:r>
          </a:p>
        </p:txBody>
      </p:sp>
      <p:sp>
        <p:nvSpPr>
          <p:cNvPr id="10" name="Rechteck 9">
            <a:extLst>
              <a:ext uri="{FF2B5EF4-FFF2-40B4-BE49-F238E27FC236}">
                <a16:creationId xmlns:a16="http://schemas.microsoft.com/office/drawing/2014/main" id="{3BF956C9-2141-63B3-EE1B-D99B97416838}"/>
              </a:ext>
            </a:extLst>
          </p:cNvPr>
          <p:cNvSpPr/>
          <p:nvPr/>
        </p:nvSpPr>
        <p:spPr>
          <a:xfrm>
            <a:off x="1186773" y="5421360"/>
            <a:ext cx="1483353" cy="932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867"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künstlerisch</a:t>
            </a:r>
          </a:p>
        </p:txBody>
      </p:sp>
      <p:sp>
        <p:nvSpPr>
          <p:cNvPr id="11" name="Rechteck 10">
            <a:extLst>
              <a:ext uri="{FF2B5EF4-FFF2-40B4-BE49-F238E27FC236}">
                <a16:creationId xmlns:a16="http://schemas.microsoft.com/office/drawing/2014/main" id="{832C66E7-06B1-EC41-EFD7-84D1EBD0BA2B}"/>
              </a:ext>
            </a:extLst>
          </p:cNvPr>
          <p:cNvSpPr/>
          <p:nvPr/>
        </p:nvSpPr>
        <p:spPr>
          <a:xfrm>
            <a:off x="3369901" y="3047704"/>
            <a:ext cx="4267498" cy="8701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de-AT"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schriftliche Arbeit </a:t>
            </a:r>
          </a:p>
        </p:txBody>
      </p:sp>
      <p:sp>
        <p:nvSpPr>
          <p:cNvPr id="12" name="Rechteck 11">
            <a:extLst>
              <a:ext uri="{FF2B5EF4-FFF2-40B4-BE49-F238E27FC236}">
                <a16:creationId xmlns:a16="http://schemas.microsoft.com/office/drawing/2014/main" id="{5CA211EA-AC1F-9B5F-F985-A899BF37387F}"/>
              </a:ext>
            </a:extLst>
          </p:cNvPr>
          <p:cNvSpPr/>
          <p:nvPr/>
        </p:nvSpPr>
        <p:spPr>
          <a:xfrm>
            <a:off x="3393549" y="4860828"/>
            <a:ext cx="4243850" cy="9323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de-AT"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Ergebnis des Vorhabens / ein Produkt </a:t>
            </a:r>
            <a:br>
              <a:rPr lang="de-AT"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br>
            <a:r>
              <a:rPr lang="de-AT"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UND</a:t>
            </a:r>
          </a:p>
          <a:p>
            <a:pPr algn="ctr">
              <a:lnSpc>
                <a:spcPts val="1900"/>
              </a:lnSpc>
            </a:pPr>
            <a:r>
              <a:rPr lang="de-AT"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Dokumentation des Entstehungsprozesses</a:t>
            </a:r>
          </a:p>
        </p:txBody>
      </p:sp>
      <p:cxnSp>
        <p:nvCxnSpPr>
          <p:cNvPr id="14" name="Gerade Verbindung mit Pfeil 13">
            <a:extLst>
              <a:ext uri="{FF2B5EF4-FFF2-40B4-BE49-F238E27FC236}">
                <a16:creationId xmlns:a16="http://schemas.microsoft.com/office/drawing/2014/main" id="{B2F0A3FF-39E8-494C-18BC-7CDC38106625}"/>
              </a:ext>
            </a:extLst>
          </p:cNvPr>
          <p:cNvCxnSpPr/>
          <p:nvPr/>
        </p:nvCxnSpPr>
        <p:spPr>
          <a:xfrm>
            <a:off x="2825884" y="3495554"/>
            <a:ext cx="466927" cy="0"/>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FB4E6206-75E2-DF9A-D00E-DD68A112B2A6}"/>
              </a:ext>
            </a:extLst>
          </p:cNvPr>
          <p:cNvCxnSpPr>
            <a:cxnSpLocks/>
          </p:cNvCxnSpPr>
          <p:nvPr/>
        </p:nvCxnSpPr>
        <p:spPr>
          <a:xfrm>
            <a:off x="2825884" y="3641559"/>
            <a:ext cx="899810" cy="1137938"/>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919E42A0-3485-C425-EFE7-C92256999B70}"/>
              </a:ext>
            </a:extLst>
          </p:cNvPr>
          <p:cNvCxnSpPr>
            <a:cxnSpLocks/>
          </p:cNvCxnSpPr>
          <p:nvPr/>
        </p:nvCxnSpPr>
        <p:spPr>
          <a:xfrm>
            <a:off x="2825884" y="4791377"/>
            <a:ext cx="466928" cy="327685"/>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E3ABD39C-DEA7-E76D-26C7-DF52303E8DF7}"/>
              </a:ext>
            </a:extLst>
          </p:cNvPr>
          <p:cNvCxnSpPr>
            <a:cxnSpLocks/>
          </p:cNvCxnSpPr>
          <p:nvPr/>
        </p:nvCxnSpPr>
        <p:spPr>
          <a:xfrm flipV="1">
            <a:off x="2825885" y="5498573"/>
            <a:ext cx="466927" cy="346421"/>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21B53139-0C81-97F0-9E92-3F797AB51CCE}"/>
              </a:ext>
            </a:extLst>
          </p:cNvPr>
          <p:cNvSpPr txBox="1"/>
          <p:nvPr/>
        </p:nvSpPr>
        <p:spPr>
          <a:xfrm>
            <a:off x="8380807" y="3044227"/>
            <a:ext cx="2827506" cy="2800767"/>
          </a:xfrm>
          <a:prstGeom prst="rect">
            <a:avLst/>
          </a:prstGeom>
          <a:solidFill>
            <a:schemeClr val="bg1">
              <a:lumMod val="95000"/>
            </a:schemeClr>
          </a:solidFill>
        </p:spPr>
        <p:txBody>
          <a:bodyPr wrap="square" rtlCol="0">
            <a:spAutoFit/>
          </a:bodyPr>
          <a:lstStyle/>
          <a:p>
            <a:r>
              <a:rPr lang="de-AT" sz="1600" dirty="0">
                <a:latin typeface="Calibri Light" panose="020F0302020204030204" pitchFamily="34" charset="0"/>
                <a:ea typeface="Calibri Light" panose="020F0302020204030204" pitchFamily="34" charset="0"/>
                <a:cs typeface="Calibri Light" panose="020F0302020204030204" pitchFamily="34" charset="0"/>
              </a:rPr>
              <a:t>Beispiel: Wissenschaftspodcast</a:t>
            </a:r>
            <a:br>
              <a:rPr lang="de-AT" sz="1600" dirty="0">
                <a:latin typeface="Calibri Light" panose="020F0302020204030204" pitchFamily="34" charset="0"/>
                <a:ea typeface="Calibri Light" panose="020F0302020204030204" pitchFamily="34" charset="0"/>
                <a:cs typeface="Calibri Light" panose="020F0302020204030204" pitchFamily="34" charset="0"/>
              </a:rPr>
            </a:br>
            <a:endParaRPr lang="de-AT"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de-AT" sz="1600" dirty="0">
                <a:latin typeface="Calibri Light" panose="020F0302020204030204" pitchFamily="34" charset="0"/>
                <a:ea typeface="Calibri Light" panose="020F0302020204030204" pitchFamily="34" charset="0"/>
                <a:cs typeface="Calibri Light" panose="020F0302020204030204" pitchFamily="34" charset="0"/>
              </a:rPr>
              <a:t>forschende Arbeit mit gestalterischem Zugang</a:t>
            </a:r>
            <a:br>
              <a:rPr lang="de-AT" sz="1600" dirty="0">
                <a:latin typeface="Calibri Light" panose="020F0302020204030204" pitchFamily="34" charset="0"/>
                <a:ea typeface="Calibri Light" panose="020F0302020204030204" pitchFamily="34" charset="0"/>
                <a:cs typeface="Calibri Light" panose="020F0302020204030204" pitchFamily="34" charset="0"/>
              </a:rPr>
            </a:br>
            <a:endParaRPr lang="de-AT"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de-AT" sz="1600" dirty="0">
                <a:latin typeface="Calibri Light" panose="020F0302020204030204" pitchFamily="34" charset="0"/>
                <a:ea typeface="Calibri Light" panose="020F0302020204030204" pitchFamily="34" charset="0"/>
                <a:cs typeface="Calibri Light" panose="020F0302020204030204" pitchFamily="34" charset="0"/>
                <a:sym typeface="Wingdings" panose="05000000000000000000" pitchFamily="2" charset="2"/>
              </a:rPr>
              <a:t>Ergebnis: Konzept einer Podcast-Reihe, </a:t>
            </a:r>
            <a:br>
              <a:rPr lang="de-AT" sz="1600" dirty="0">
                <a:latin typeface="Calibri Light" panose="020F0302020204030204" pitchFamily="34" charset="0"/>
                <a:ea typeface="Calibri Light" panose="020F0302020204030204" pitchFamily="34" charset="0"/>
                <a:cs typeface="Calibri Light" panose="020F0302020204030204" pitchFamily="34" charset="0"/>
                <a:sym typeface="Wingdings" panose="05000000000000000000" pitchFamily="2" charset="2"/>
              </a:rPr>
            </a:br>
            <a:r>
              <a:rPr lang="de-AT" sz="1600" dirty="0">
                <a:latin typeface="Calibri Light" panose="020F0302020204030204" pitchFamily="34" charset="0"/>
                <a:ea typeface="Calibri Light" panose="020F0302020204030204" pitchFamily="34" charset="0"/>
                <a:cs typeface="Calibri Light" panose="020F0302020204030204" pitchFamily="34" charset="0"/>
                <a:sym typeface="Wingdings" panose="05000000000000000000" pitchFamily="2" charset="2"/>
              </a:rPr>
              <a:t>die Produktion einer Folge (Episode)</a:t>
            </a:r>
            <a:br>
              <a:rPr lang="de-AT" sz="1600" dirty="0">
                <a:latin typeface="Calibri Light" panose="020F0302020204030204" pitchFamily="34" charset="0"/>
                <a:ea typeface="Calibri Light" panose="020F0302020204030204" pitchFamily="34" charset="0"/>
                <a:cs typeface="Calibri Light" panose="020F0302020204030204" pitchFamily="34" charset="0"/>
                <a:sym typeface="Wingdings" panose="05000000000000000000" pitchFamily="2" charset="2"/>
              </a:rPr>
            </a:br>
            <a:r>
              <a:rPr lang="de-AT" sz="1600" dirty="0">
                <a:latin typeface="Calibri Light" panose="020F0302020204030204" pitchFamily="34" charset="0"/>
                <a:ea typeface="Calibri Light" panose="020F0302020204030204" pitchFamily="34" charset="0"/>
                <a:cs typeface="Calibri Light" panose="020F0302020204030204" pitchFamily="34" charset="0"/>
                <a:sym typeface="Wingdings" panose="05000000000000000000" pitchFamily="2" charset="2"/>
              </a:rPr>
              <a:t>UND Dokumentation des Entstehungsprozesses</a:t>
            </a:r>
            <a:endParaRPr lang="de-AT" sz="16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Textfeld 2">
            <a:extLst>
              <a:ext uri="{FF2B5EF4-FFF2-40B4-BE49-F238E27FC236}">
                <a16:creationId xmlns:a16="http://schemas.microsoft.com/office/drawing/2014/main" id="{87C91903-9D55-507B-074E-81D4828DDEDA}"/>
              </a:ext>
            </a:extLst>
          </p:cNvPr>
          <p:cNvSpPr txBox="1"/>
          <p:nvPr/>
        </p:nvSpPr>
        <p:spPr>
          <a:xfrm>
            <a:off x="1032221" y="1138818"/>
            <a:ext cx="9961123" cy="369332"/>
          </a:xfrm>
          <a:prstGeom prst="rect">
            <a:avLst/>
          </a:prstGeom>
          <a:noFill/>
        </p:spPr>
        <p:txBody>
          <a:bodyPr wrap="square" rtlCol="0">
            <a:spAutoFit/>
          </a:bodyPr>
          <a:lstStyle/>
          <a:p>
            <a:r>
              <a:rPr lang="de-DE" sz="1800" dirty="0">
                <a:latin typeface="+mj-lt"/>
              </a:rPr>
              <a:t>Ausgangspunkt: das persönliche Themeninteresse bzw. das gestalterische/künstlerische Vorhaben</a:t>
            </a:r>
          </a:p>
        </p:txBody>
      </p:sp>
      <p:sp>
        <p:nvSpPr>
          <p:cNvPr id="4" name="Textfeld 3">
            <a:extLst>
              <a:ext uri="{FF2B5EF4-FFF2-40B4-BE49-F238E27FC236}">
                <a16:creationId xmlns:a16="http://schemas.microsoft.com/office/drawing/2014/main" id="{39040C91-1F38-E5C8-C017-66F3E2187F18}"/>
              </a:ext>
            </a:extLst>
          </p:cNvPr>
          <p:cNvSpPr txBox="1"/>
          <p:nvPr/>
        </p:nvSpPr>
        <p:spPr>
          <a:xfrm>
            <a:off x="984115" y="1703538"/>
            <a:ext cx="4434724" cy="646331"/>
          </a:xfrm>
          <a:prstGeom prst="rect">
            <a:avLst/>
          </a:prstGeom>
          <a:noFill/>
        </p:spPr>
        <p:txBody>
          <a:bodyPr wrap="square" rtlCol="0">
            <a:spAutoFit/>
          </a:bodyPr>
          <a:lstStyle/>
          <a:p>
            <a:r>
              <a:rPr lang="de-DE" dirty="0">
                <a:latin typeface="+mj-lt"/>
              </a:rPr>
              <a:t>Daraus resultierend: </a:t>
            </a:r>
            <a:br>
              <a:rPr lang="de-DE" dirty="0">
                <a:latin typeface="+mj-lt"/>
              </a:rPr>
            </a:br>
            <a:r>
              <a:rPr lang="de-DE" b="1" dirty="0">
                <a:latin typeface="+mj-lt"/>
              </a:rPr>
              <a:t>Ausrichtung der Arbeit</a:t>
            </a:r>
            <a:endParaRPr lang="de-DE" sz="1800" b="1" dirty="0">
              <a:latin typeface="+mj-lt"/>
            </a:endParaRPr>
          </a:p>
        </p:txBody>
      </p:sp>
      <p:cxnSp>
        <p:nvCxnSpPr>
          <p:cNvPr id="5" name="Gerade Verbindung mit Pfeil 4">
            <a:extLst>
              <a:ext uri="{FF2B5EF4-FFF2-40B4-BE49-F238E27FC236}">
                <a16:creationId xmlns:a16="http://schemas.microsoft.com/office/drawing/2014/main" id="{DD6D45E0-30FB-8228-4841-F933A80035E5}"/>
              </a:ext>
            </a:extLst>
          </p:cNvPr>
          <p:cNvCxnSpPr>
            <a:cxnSpLocks/>
          </p:cNvCxnSpPr>
          <p:nvPr/>
        </p:nvCxnSpPr>
        <p:spPr>
          <a:xfrm>
            <a:off x="1908463" y="2429341"/>
            <a:ext cx="19986" cy="479229"/>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D4B2807E-970C-AD12-1834-D2411403E1F9}"/>
              </a:ext>
            </a:extLst>
          </p:cNvPr>
          <p:cNvCxnSpPr>
            <a:cxnSpLocks/>
          </p:cNvCxnSpPr>
          <p:nvPr/>
        </p:nvCxnSpPr>
        <p:spPr>
          <a:xfrm>
            <a:off x="5110480" y="4408157"/>
            <a:ext cx="3065294" cy="7194"/>
          </a:xfrm>
          <a:prstGeom prst="straightConnector1">
            <a:avLst/>
          </a:prstGeom>
          <a:ln w="57150">
            <a:solidFill>
              <a:schemeClr val="accent1">
                <a:lumMod val="60000"/>
                <a:lumOff val="4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81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2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30E86-1C1E-485E-E83C-7AEB66329730}"/>
              </a:ext>
            </a:extLst>
          </p:cNvPr>
          <p:cNvSpPr>
            <a:spLocks noGrp="1"/>
          </p:cNvSpPr>
          <p:nvPr>
            <p:ph type="title"/>
          </p:nvPr>
        </p:nvSpPr>
        <p:spPr>
          <a:xfrm>
            <a:off x="839788" y="498893"/>
            <a:ext cx="10515600" cy="463091"/>
          </a:xfrm>
        </p:spPr>
        <p:txBody>
          <a:bodyPr>
            <a:normAutofit fontScale="90000"/>
          </a:bodyPr>
          <a:lstStyle/>
          <a:p>
            <a:r>
              <a:rPr lang="de-AT" sz="3200" dirty="0"/>
              <a:t>Mögliche Formate der abschließenden Arbeit</a:t>
            </a:r>
          </a:p>
        </p:txBody>
      </p:sp>
      <p:sp>
        <p:nvSpPr>
          <p:cNvPr id="9" name="Inhaltsplatzhalter 3">
            <a:extLst>
              <a:ext uri="{FF2B5EF4-FFF2-40B4-BE49-F238E27FC236}">
                <a16:creationId xmlns:a16="http://schemas.microsoft.com/office/drawing/2014/main" id="{CB30103C-BAB5-A82D-F59C-0A7F5053571D}"/>
              </a:ext>
            </a:extLst>
          </p:cNvPr>
          <p:cNvSpPr txBox="1">
            <a:spLocks/>
          </p:cNvSpPr>
          <p:nvPr/>
        </p:nvSpPr>
        <p:spPr>
          <a:xfrm>
            <a:off x="1209540" y="1786318"/>
            <a:ext cx="2373582" cy="271758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endParaRPr lang="de-AT" sz="1800" dirty="0"/>
          </a:p>
        </p:txBody>
      </p:sp>
      <p:graphicFrame>
        <p:nvGraphicFramePr>
          <p:cNvPr id="6" name="Tabelle 6">
            <a:extLst>
              <a:ext uri="{FF2B5EF4-FFF2-40B4-BE49-F238E27FC236}">
                <a16:creationId xmlns:a16="http://schemas.microsoft.com/office/drawing/2014/main" id="{CD4B194B-8686-00C5-7313-B1AD23AB59B8}"/>
              </a:ext>
            </a:extLst>
          </p:cNvPr>
          <p:cNvGraphicFramePr>
            <a:graphicFrameLocks noGrp="1"/>
          </p:cNvGraphicFramePr>
          <p:nvPr>
            <p:extLst>
              <p:ext uri="{D42A27DB-BD31-4B8C-83A1-F6EECF244321}">
                <p14:modId xmlns:p14="http://schemas.microsoft.com/office/powerpoint/2010/main" val="3606308569"/>
              </p:ext>
            </p:extLst>
          </p:nvPr>
        </p:nvGraphicFramePr>
        <p:xfrm>
          <a:off x="812800" y="1079500"/>
          <a:ext cx="10562908" cy="5207200"/>
        </p:xfrm>
        <a:graphic>
          <a:graphicData uri="http://schemas.openxmlformats.org/drawingml/2006/table">
            <a:tbl>
              <a:tblPr firstRow="1" bandRow="1">
                <a:tableStyleId>{69CF1AB2-1976-4502-BF36-3FF5EA218861}</a:tableStyleId>
              </a:tblPr>
              <a:tblGrid>
                <a:gridCol w="3570615">
                  <a:extLst>
                    <a:ext uri="{9D8B030D-6E8A-4147-A177-3AD203B41FA5}">
                      <a16:colId xmlns:a16="http://schemas.microsoft.com/office/drawing/2014/main" val="3609414073"/>
                    </a:ext>
                  </a:extLst>
                </a:gridCol>
                <a:gridCol w="3423496">
                  <a:extLst>
                    <a:ext uri="{9D8B030D-6E8A-4147-A177-3AD203B41FA5}">
                      <a16:colId xmlns:a16="http://schemas.microsoft.com/office/drawing/2014/main" val="3328896335"/>
                    </a:ext>
                  </a:extLst>
                </a:gridCol>
                <a:gridCol w="3568797">
                  <a:extLst>
                    <a:ext uri="{9D8B030D-6E8A-4147-A177-3AD203B41FA5}">
                      <a16:colId xmlns:a16="http://schemas.microsoft.com/office/drawing/2014/main" val="992660499"/>
                    </a:ext>
                  </a:extLst>
                </a:gridCol>
              </a:tblGrid>
              <a:tr h="370840">
                <a:tc gridSpan="2">
                  <a:txBody>
                    <a:bodyPr/>
                    <a:lstStyle/>
                    <a:p>
                      <a:pPr algn="ctr"/>
                      <a:r>
                        <a:rPr lang="de-AT" sz="2200" dirty="0">
                          <a:latin typeface="+mj-lt"/>
                        </a:rPr>
                        <a:t>Gestalterisch / Künstlerisch</a:t>
                      </a:r>
                    </a:p>
                  </a:txBody>
                  <a:tcPr marT="108000" marB="108000">
                    <a:solidFill>
                      <a:schemeClr val="bg1"/>
                    </a:solidFill>
                  </a:tcPr>
                </a:tc>
                <a:tc hMerge="1">
                  <a:txBody>
                    <a:bodyPr/>
                    <a:lstStyle/>
                    <a:p>
                      <a:endParaRPr lang="de-AT" dirty="0"/>
                    </a:p>
                  </a:txBody>
                  <a:tcPr/>
                </a:tc>
                <a:tc>
                  <a:txBody>
                    <a:bodyPr/>
                    <a:lstStyle/>
                    <a:p>
                      <a:pPr algn="ctr"/>
                      <a:r>
                        <a:rPr lang="de-AT" sz="2200" dirty="0">
                          <a:latin typeface="+mj-lt"/>
                        </a:rPr>
                        <a:t>Forschend</a:t>
                      </a:r>
                    </a:p>
                  </a:txBody>
                  <a:tcPr marT="108000" marB="108000">
                    <a:solidFill>
                      <a:schemeClr val="bg1"/>
                    </a:solidFill>
                  </a:tcPr>
                </a:tc>
                <a:extLst>
                  <a:ext uri="{0D108BD9-81ED-4DB2-BD59-A6C34878D82A}">
                    <a16:rowId xmlns:a16="http://schemas.microsoft.com/office/drawing/2014/main" val="3546352233"/>
                  </a:ext>
                </a:extLst>
              </a:tr>
              <a:tr h="370840">
                <a:tc>
                  <a:txBody>
                    <a:bodyPr/>
                    <a:lstStyle/>
                    <a:p>
                      <a:pPr algn="ctr"/>
                      <a:r>
                        <a:rPr lang="de-AT" dirty="0">
                          <a:latin typeface="+mj-lt"/>
                        </a:rPr>
                        <a:t>Architektur, Kunst, Musik, Bewegung</a:t>
                      </a:r>
                    </a:p>
                  </a:txBody>
                  <a:tcPr marT="108000" marB="108000">
                    <a:solidFill>
                      <a:schemeClr val="bg1"/>
                    </a:solidFill>
                  </a:tcPr>
                </a:tc>
                <a:tc>
                  <a:txBody>
                    <a:bodyPr/>
                    <a:lstStyle/>
                    <a:p>
                      <a:pPr algn="ctr"/>
                      <a:r>
                        <a:rPr lang="de-AT" dirty="0">
                          <a:latin typeface="+mj-lt"/>
                        </a:rPr>
                        <a:t>Medien, Informatik</a:t>
                      </a:r>
                    </a:p>
                  </a:txBody>
                  <a:tcPr marT="108000" marB="108000">
                    <a:solidFill>
                      <a:schemeClr val="bg1"/>
                    </a:solidFill>
                  </a:tcPr>
                </a:tc>
                <a:tc>
                  <a:txBody>
                    <a:bodyPr/>
                    <a:lstStyle/>
                    <a:p>
                      <a:pPr algn="ctr"/>
                      <a:r>
                        <a:rPr lang="de-AT" dirty="0">
                          <a:latin typeface="+mj-lt"/>
                        </a:rPr>
                        <a:t>fragen- und methodengeleitet</a:t>
                      </a:r>
                    </a:p>
                  </a:txBody>
                  <a:tcPr marT="108000" marB="108000">
                    <a:solidFill>
                      <a:schemeClr val="bg1"/>
                    </a:solidFill>
                  </a:tcPr>
                </a:tc>
                <a:extLst>
                  <a:ext uri="{0D108BD9-81ED-4DB2-BD59-A6C34878D82A}">
                    <a16:rowId xmlns:a16="http://schemas.microsoft.com/office/drawing/2014/main" val="1543495895"/>
                  </a:ext>
                </a:extLst>
              </a:tr>
              <a:tr h="370840">
                <a:tc>
                  <a:txBody>
                    <a:bodyPr/>
                    <a:lstStyle/>
                    <a:p>
                      <a:pPr marL="285750" indent="-285750">
                        <a:spcAft>
                          <a:spcPts val="600"/>
                        </a:spcAft>
                        <a:buFont typeface="Symbol" panose="05050102010706020507" pitchFamily="18" charset="2"/>
                        <a:buChar char="-"/>
                      </a:pPr>
                      <a:r>
                        <a:rPr lang="de-AT" sz="1800" dirty="0">
                          <a:solidFill>
                            <a:schemeClr val="accent4">
                              <a:lumMod val="75000"/>
                            </a:schemeClr>
                          </a:solidFill>
                          <a:latin typeface="+mj-lt"/>
                        </a:rPr>
                        <a:t>Architektur od. </a:t>
                      </a:r>
                      <a:r>
                        <a:rPr lang="de-AT" sz="1800" dirty="0" err="1">
                          <a:solidFill>
                            <a:schemeClr val="accent4">
                              <a:lumMod val="75000"/>
                            </a:schemeClr>
                          </a:solidFill>
                          <a:latin typeface="+mj-lt"/>
                        </a:rPr>
                        <a:t>Umraumgestaltung</a:t>
                      </a:r>
                      <a:endParaRPr lang="de-AT" sz="1800" dirty="0">
                        <a:solidFill>
                          <a:schemeClr val="accent4">
                            <a:lumMod val="75000"/>
                          </a:schemeClr>
                        </a:solidFill>
                        <a:latin typeface="+mj-lt"/>
                      </a:endParaRPr>
                    </a:p>
                    <a:p>
                      <a:pPr marL="285750" indent="-285750">
                        <a:spcAft>
                          <a:spcPts val="600"/>
                        </a:spcAft>
                        <a:buFont typeface="Symbol" panose="05050102010706020507" pitchFamily="18" charset="2"/>
                        <a:buChar char="-"/>
                      </a:pPr>
                      <a:r>
                        <a:rPr lang="de-AT" sz="1800" dirty="0">
                          <a:solidFill>
                            <a:schemeClr val="accent4">
                              <a:lumMod val="75000"/>
                            </a:schemeClr>
                          </a:solidFill>
                          <a:latin typeface="+mj-lt"/>
                        </a:rPr>
                        <a:t>Kunstausstellung</a:t>
                      </a:r>
                    </a:p>
                    <a:p>
                      <a:pPr marL="285750" indent="-285750">
                        <a:spcAft>
                          <a:spcPts val="600"/>
                        </a:spcAft>
                        <a:buFont typeface="Symbol" panose="05050102010706020507" pitchFamily="18" charset="2"/>
                        <a:buChar char="-"/>
                      </a:pPr>
                      <a:r>
                        <a:rPr lang="de-AT" sz="1800" dirty="0">
                          <a:solidFill>
                            <a:schemeClr val="accent4">
                              <a:lumMod val="75000"/>
                            </a:schemeClr>
                          </a:solidFill>
                          <a:latin typeface="+mj-lt"/>
                        </a:rPr>
                        <a:t>Komposition od. Arrangement</a:t>
                      </a:r>
                    </a:p>
                    <a:p>
                      <a:pPr marL="285750" indent="-285750">
                        <a:spcAft>
                          <a:spcPts val="600"/>
                        </a:spcAft>
                        <a:buFont typeface="Symbol" panose="05050102010706020507" pitchFamily="18" charset="2"/>
                        <a:buChar char="-"/>
                      </a:pPr>
                      <a:r>
                        <a:rPr lang="de-AT" sz="1800" dirty="0">
                          <a:solidFill>
                            <a:schemeClr val="accent4">
                              <a:lumMod val="75000"/>
                            </a:schemeClr>
                          </a:solidFill>
                          <a:latin typeface="+mj-lt"/>
                        </a:rPr>
                        <a:t>Konzertprogramm</a:t>
                      </a:r>
                    </a:p>
                    <a:p>
                      <a:pPr marL="285750" indent="-285750">
                        <a:spcAft>
                          <a:spcPts val="600"/>
                        </a:spcAft>
                        <a:buFont typeface="Symbol" panose="05050102010706020507" pitchFamily="18" charset="2"/>
                        <a:buChar char="-"/>
                      </a:pPr>
                      <a:r>
                        <a:rPr lang="de-AT" sz="1800" dirty="0">
                          <a:solidFill>
                            <a:schemeClr val="accent4">
                              <a:lumMod val="75000"/>
                            </a:schemeClr>
                          </a:solidFill>
                          <a:latin typeface="+mj-lt"/>
                        </a:rPr>
                        <a:t>Musikproduktion</a:t>
                      </a:r>
                    </a:p>
                    <a:p>
                      <a:pPr marL="285750" indent="-285750">
                        <a:spcAft>
                          <a:spcPts val="600"/>
                        </a:spcAft>
                        <a:buFont typeface="Symbol" panose="05050102010706020507" pitchFamily="18" charset="2"/>
                        <a:buChar char="-"/>
                      </a:pPr>
                      <a:r>
                        <a:rPr lang="de-AT" sz="1800" dirty="0">
                          <a:latin typeface="+mj-lt"/>
                        </a:rPr>
                        <a:t>Choreografie</a:t>
                      </a:r>
                    </a:p>
                    <a:p>
                      <a:pPr marL="285750" indent="-285750">
                        <a:spcAft>
                          <a:spcPts val="600"/>
                        </a:spcAft>
                        <a:buFont typeface="Symbol" panose="05050102010706020507" pitchFamily="18" charset="2"/>
                        <a:buChar char="-"/>
                      </a:pPr>
                      <a:r>
                        <a:rPr lang="de-AT" sz="1800" dirty="0">
                          <a:latin typeface="+mj-lt"/>
                        </a:rPr>
                        <a:t>Theaterstück</a:t>
                      </a:r>
                    </a:p>
                    <a:p>
                      <a:pPr marL="285750" indent="-285750">
                        <a:spcAft>
                          <a:spcPts val="600"/>
                        </a:spcAft>
                        <a:buFont typeface="Symbol" panose="05050102010706020507" pitchFamily="18" charset="2"/>
                        <a:buChar char="-"/>
                      </a:pPr>
                      <a:r>
                        <a:rPr lang="de-AT" sz="1800" dirty="0" err="1">
                          <a:latin typeface="+mj-lt"/>
                        </a:rPr>
                        <a:t>Graphic</a:t>
                      </a:r>
                      <a:r>
                        <a:rPr lang="de-AT" sz="1800" dirty="0">
                          <a:latin typeface="+mj-lt"/>
                        </a:rPr>
                        <a:t> </a:t>
                      </a:r>
                      <a:r>
                        <a:rPr lang="de-AT" sz="1800" dirty="0" err="1">
                          <a:latin typeface="+mj-lt"/>
                        </a:rPr>
                        <a:t>Novel</a:t>
                      </a:r>
                      <a:endParaRPr lang="de-AT" sz="1800" dirty="0">
                        <a:latin typeface="+mj-lt"/>
                      </a:endParaRPr>
                    </a:p>
                    <a:p>
                      <a:pPr marL="285750" indent="-285750">
                        <a:spcAft>
                          <a:spcPts val="600"/>
                        </a:spcAft>
                        <a:buFont typeface="Symbol" panose="05050102010706020507" pitchFamily="18" charset="2"/>
                        <a:buChar char="-"/>
                      </a:pPr>
                      <a:r>
                        <a:rPr lang="de-AT" sz="1800" dirty="0">
                          <a:latin typeface="+mj-lt"/>
                        </a:rPr>
                        <a:t>Trainingsprogramm</a:t>
                      </a:r>
                    </a:p>
                    <a:p>
                      <a:pPr marL="285750" indent="-285750">
                        <a:spcAft>
                          <a:spcPts val="600"/>
                        </a:spcAft>
                        <a:buFont typeface="Symbol" panose="05050102010706020507" pitchFamily="18" charset="2"/>
                        <a:buChar char="-"/>
                      </a:pPr>
                      <a:r>
                        <a:rPr lang="de-AT" sz="1800" dirty="0">
                          <a:latin typeface="+mj-lt"/>
                        </a:rPr>
                        <a:t>…</a:t>
                      </a:r>
                    </a:p>
                  </a:txBody>
                  <a:tcPr>
                    <a:solidFill>
                      <a:schemeClr val="bg1"/>
                    </a:solidFill>
                  </a:tcPr>
                </a:tc>
                <a:tc>
                  <a:txBody>
                    <a:bodyPr/>
                    <a:lstStyle/>
                    <a:p>
                      <a:pPr marL="285750" indent="-285750">
                        <a:spcAft>
                          <a:spcPts val="600"/>
                        </a:spcAft>
                        <a:buFont typeface="Symbol" panose="05050102010706020507" pitchFamily="18" charset="2"/>
                        <a:buChar char="-"/>
                      </a:pPr>
                      <a:r>
                        <a:rPr lang="de-AT" sz="1800" dirty="0">
                          <a:solidFill>
                            <a:schemeClr val="accent4">
                              <a:lumMod val="75000"/>
                            </a:schemeClr>
                          </a:solidFill>
                          <a:latin typeface="+mj-lt"/>
                        </a:rPr>
                        <a:t>Podcast</a:t>
                      </a:r>
                    </a:p>
                    <a:p>
                      <a:pPr marL="285750" indent="-285750">
                        <a:spcAft>
                          <a:spcPts val="600"/>
                        </a:spcAft>
                        <a:buFont typeface="Symbol" panose="05050102010706020507" pitchFamily="18" charset="2"/>
                        <a:buChar char="-"/>
                      </a:pPr>
                      <a:r>
                        <a:rPr lang="de-AT" sz="1800" dirty="0">
                          <a:solidFill>
                            <a:schemeClr val="accent4">
                              <a:lumMod val="75000"/>
                            </a:schemeClr>
                          </a:solidFill>
                          <a:latin typeface="+mj-lt"/>
                        </a:rPr>
                        <a:t>Videobeitrag</a:t>
                      </a:r>
                    </a:p>
                    <a:p>
                      <a:pPr marL="285750" indent="-285750">
                        <a:spcAft>
                          <a:spcPts val="600"/>
                        </a:spcAft>
                        <a:buFont typeface="Symbol" panose="05050102010706020507" pitchFamily="18" charset="2"/>
                        <a:buChar char="-"/>
                      </a:pPr>
                      <a:r>
                        <a:rPr lang="de-AT" sz="1800" dirty="0" err="1">
                          <a:latin typeface="+mj-lt"/>
                        </a:rPr>
                        <a:t>Lernapp</a:t>
                      </a:r>
                      <a:endParaRPr lang="de-AT" sz="1800" dirty="0">
                        <a:latin typeface="+mj-lt"/>
                      </a:endParaRPr>
                    </a:p>
                    <a:p>
                      <a:pPr marL="285750" indent="-285750">
                        <a:spcAft>
                          <a:spcPts val="600"/>
                        </a:spcAft>
                        <a:buFont typeface="Symbol" panose="05050102010706020507" pitchFamily="18" charset="2"/>
                        <a:buChar char="-"/>
                      </a:pPr>
                      <a:r>
                        <a:rPr lang="de-AT" sz="1800" dirty="0">
                          <a:latin typeface="+mj-lt"/>
                        </a:rPr>
                        <a:t>Erklär-/Legevideo</a:t>
                      </a:r>
                    </a:p>
                    <a:p>
                      <a:pPr marL="285750" indent="-285750">
                        <a:spcAft>
                          <a:spcPts val="600"/>
                        </a:spcAft>
                        <a:buFont typeface="Symbol" panose="05050102010706020507" pitchFamily="18" charset="2"/>
                        <a:buChar char="-"/>
                      </a:pPr>
                      <a:r>
                        <a:rPr lang="de-AT" sz="1800" dirty="0">
                          <a:latin typeface="+mj-lt"/>
                        </a:rPr>
                        <a:t>Videospiel</a:t>
                      </a:r>
                    </a:p>
                    <a:p>
                      <a:pPr>
                        <a:spcAft>
                          <a:spcPts val="600"/>
                        </a:spcAft>
                      </a:pPr>
                      <a:r>
                        <a:rPr lang="de-AT" sz="1800" dirty="0">
                          <a:latin typeface="+mj-lt"/>
                        </a:rPr>
                        <a:t>…</a:t>
                      </a:r>
                    </a:p>
                    <a:p>
                      <a:endParaRPr lang="de-AT" dirty="0">
                        <a:latin typeface="+mj-lt"/>
                      </a:endParaRPr>
                    </a:p>
                  </a:txBody>
                  <a:tcPr>
                    <a:solidFill>
                      <a:schemeClr val="bg1"/>
                    </a:solidFill>
                  </a:tcPr>
                </a:tc>
                <a:tc>
                  <a:txBody>
                    <a:bodyPr/>
                    <a:lstStyle/>
                    <a:p>
                      <a:pPr marL="285750" indent="-285750">
                        <a:lnSpc>
                          <a:spcPct val="100000"/>
                        </a:lnSpc>
                        <a:spcBef>
                          <a:spcPts val="0"/>
                        </a:spcBef>
                        <a:spcAft>
                          <a:spcPts val="1200"/>
                        </a:spcAft>
                        <a:buFont typeface="Symbol" panose="05050102010706020507" pitchFamily="18" charset="2"/>
                        <a:buChar char="-"/>
                      </a:pPr>
                      <a:r>
                        <a:rPr lang="de-AT" sz="1800" dirty="0">
                          <a:latin typeface="+mj-lt"/>
                        </a:rPr>
                        <a:t>Anwendung von </a:t>
                      </a:r>
                      <a:r>
                        <a:rPr lang="de-AT" sz="1800" dirty="0">
                          <a:solidFill>
                            <a:schemeClr val="accent4">
                              <a:lumMod val="75000"/>
                            </a:schemeClr>
                          </a:solidFill>
                          <a:latin typeface="+mj-lt"/>
                        </a:rPr>
                        <a:t>Methoden</a:t>
                      </a:r>
                      <a:r>
                        <a:rPr lang="de-AT" sz="1800" dirty="0">
                          <a:latin typeface="+mj-lt"/>
                        </a:rPr>
                        <a:t>, die eine deutliche Eigenleistung erfordern (z.B. Interview, Erhebung, Beobachtung, Experiment, Filmanalyse, …)</a:t>
                      </a:r>
                      <a:br>
                        <a:rPr lang="de-AT" sz="1800" dirty="0">
                          <a:latin typeface="+mj-lt"/>
                        </a:rPr>
                      </a:br>
                      <a:r>
                        <a:rPr lang="de-AT" sz="1800" b="1" dirty="0">
                          <a:solidFill>
                            <a:schemeClr val="accent4">
                              <a:lumMod val="75000"/>
                            </a:schemeClr>
                          </a:solidFill>
                          <a:latin typeface="+mj-lt"/>
                          <a:hlinkClick r:id="rId3">
                            <a:extLst>
                              <a:ext uri="{A12FA001-AC4F-418D-AE19-62706E023703}">
                                <ahyp:hlinkClr xmlns:ahyp="http://schemas.microsoft.com/office/drawing/2018/hyperlinkcolor" val="tx"/>
                              </a:ext>
                            </a:extLst>
                          </a:hlinkClick>
                        </a:rPr>
                        <a:t>&gt;&gt; mehr dazu</a:t>
                      </a:r>
                      <a:br>
                        <a:rPr lang="de-AT" sz="1800" dirty="0">
                          <a:latin typeface="+mj-lt"/>
                        </a:rPr>
                      </a:br>
                      <a:endParaRPr lang="de-AT" sz="1800" dirty="0">
                        <a:latin typeface="+mj-lt"/>
                      </a:endParaRPr>
                    </a:p>
                    <a:p>
                      <a:pPr marL="285750" indent="-285750">
                        <a:lnSpc>
                          <a:spcPct val="100000"/>
                        </a:lnSpc>
                        <a:spcBef>
                          <a:spcPts val="0"/>
                        </a:spcBef>
                        <a:spcAft>
                          <a:spcPts val="1200"/>
                        </a:spcAft>
                        <a:buFont typeface="Symbol" panose="05050102010706020507" pitchFamily="18" charset="2"/>
                        <a:buChar char="-"/>
                      </a:pPr>
                      <a:r>
                        <a:rPr lang="de-AT" sz="1800" dirty="0">
                          <a:latin typeface="+mj-lt"/>
                        </a:rPr>
                        <a:t>geht über eine bloße Reproduktion, ein reines Zusammentragen von Literatur hinaus</a:t>
                      </a:r>
                      <a:endParaRPr lang="de-AT" dirty="0">
                        <a:latin typeface="+mj-lt"/>
                      </a:endParaRPr>
                    </a:p>
                  </a:txBody>
                  <a:tcPr>
                    <a:solidFill>
                      <a:schemeClr val="bg1"/>
                    </a:solidFill>
                  </a:tcPr>
                </a:tc>
                <a:extLst>
                  <a:ext uri="{0D108BD9-81ED-4DB2-BD59-A6C34878D82A}">
                    <a16:rowId xmlns:a16="http://schemas.microsoft.com/office/drawing/2014/main" val="2282038219"/>
                  </a:ext>
                </a:extLst>
              </a:tr>
              <a:tr h="370840">
                <a:tc gridSpan="3">
                  <a:txBody>
                    <a:bodyPr/>
                    <a:lstStyle/>
                    <a:p>
                      <a:pPr algn="ctr"/>
                      <a:r>
                        <a:rPr lang="de-AT" sz="1800" dirty="0">
                          <a:latin typeface="+mj-lt"/>
                        </a:rPr>
                        <a:t>Auseinandersetzung mit entsprechender Fachliteratur</a:t>
                      </a:r>
                    </a:p>
                  </a:txBody>
                  <a:tcPr>
                    <a:solidFill>
                      <a:schemeClr val="bg1"/>
                    </a:solidFill>
                  </a:tcPr>
                </a:tc>
                <a:tc hMerge="1">
                  <a:txBody>
                    <a:bodyPr/>
                    <a:lstStyle/>
                    <a:p>
                      <a:endParaRPr lang="de-AT" dirty="0"/>
                    </a:p>
                  </a:txBody>
                  <a:tcPr/>
                </a:tc>
                <a:tc hMerge="1">
                  <a:txBody>
                    <a:bodyPr/>
                    <a:lstStyle/>
                    <a:p>
                      <a:endParaRPr lang="de-AT" dirty="0"/>
                    </a:p>
                  </a:txBody>
                  <a:tcPr/>
                </a:tc>
                <a:extLst>
                  <a:ext uri="{0D108BD9-81ED-4DB2-BD59-A6C34878D82A}">
                    <a16:rowId xmlns:a16="http://schemas.microsoft.com/office/drawing/2014/main" val="1588848021"/>
                  </a:ext>
                </a:extLst>
              </a:tr>
            </a:tbl>
          </a:graphicData>
        </a:graphic>
      </p:graphicFrame>
    </p:spTree>
    <p:extLst>
      <p:ext uri="{BB962C8B-B14F-4D97-AF65-F5344CB8AC3E}">
        <p14:creationId xmlns:p14="http://schemas.microsoft.com/office/powerpoint/2010/main" val="2182225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30E86-1C1E-485E-E83C-7AEB66329730}"/>
              </a:ext>
            </a:extLst>
          </p:cNvPr>
          <p:cNvSpPr>
            <a:spLocks noGrp="1"/>
          </p:cNvSpPr>
          <p:nvPr>
            <p:ph type="title"/>
          </p:nvPr>
        </p:nvSpPr>
        <p:spPr>
          <a:xfrm>
            <a:off x="856068" y="616112"/>
            <a:ext cx="10515600" cy="463091"/>
          </a:xfrm>
        </p:spPr>
        <p:txBody>
          <a:bodyPr>
            <a:normAutofit fontScale="90000"/>
          </a:bodyPr>
          <a:lstStyle/>
          <a:p>
            <a:r>
              <a:rPr lang="de-AT" sz="3200" dirty="0"/>
              <a:t>Umsetzung der abschließenden Arbeit</a:t>
            </a:r>
          </a:p>
        </p:txBody>
      </p:sp>
      <p:sp>
        <p:nvSpPr>
          <p:cNvPr id="9" name="Inhaltsplatzhalter 3">
            <a:extLst>
              <a:ext uri="{FF2B5EF4-FFF2-40B4-BE49-F238E27FC236}">
                <a16:creationId xmlns:a16="http://schemas.microsoft.com/office/drawing/2014/main" id="{CB30103C-BAB5-A82D-F59C-0A7F5053571D}"/>
              </a:ext>
            </a:extLst>
          </p:cNvPr>
          <p:cNvSpPr txBox="1">
            <a:spLocks/>
          </p:cNvSpPr>
          <p:nvPr/>
        </p:nvSpPr>
        <p:spPr>
          <a:xfrm>
            <a:off x="1209540" y="1786318"/>
            <a:ext cx="2373582" cy="271758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endParaRPr lang="de-AT" sz="1800" dirty="0"/>
          </a:p>
        </p:txBody>
      </p:sp>
      <p:graphicFrame>
        <p:nvGraphicFramePr>
          <p:cNvPr id="6" name="Tabelle 6">
            <a:extLst>
              <a:ext uri="{FF2B5EF4-FFF2-40B4-BE49-F238E27FC236}">
                <a16:creationId xmlns:a16="http://schemas.microsoft.com/office/drawing/2014/main" id="{CD4B194B-8686-00C5-7313-B1AD23AB59B8}"/>
              </a:ext>
            </a:extLst>
          </p:cNvPr>
          <p:cNvGraphicFramePr>
            <a:graphicFrameLocks noGrp="1"/>
          </p:cNvGraphicFramePr>
          <p:nvPr>
            <p:extLst>
              <p:ext uri="{D42A27DB-BD31-4B8C-83A1-F6EECF244321}">
                <p14:modId xmlns:p14="http://schemas.microsoft.com/office/powerpoint/2010/main" val="2235371360"/>
              </p:ext>
            </p:extLst>
          </p:nvPr>
        </p:nvGraphicFramePr>
        <p:xfrm>
          <a:off x="808759" y="1255252"/>
          <a:ext cx="10562909" cy="4854240"/>
        </p:xfrm>
        <a:graphic>
          <a:graphicData uri="http://schemas.openxmlformats.org/drawingml/2006/table">
            <a:tbl>
              <a:tblPr firstRow="1" bandRow="1">
                <a:tableStyleId>{69CF1AB2-1976-4502-BF36-3FF5EA218861}</a:tableStyleId>
              </a:tblPr>
              <a:tblGrid>
                <a:gridCol w="5675549">
                  <a:extLst>
                    <a:ext uri="{9D8B030D-6E8A-4147-A177-3AD203B41FA5}">
                      <a16:colId xmlns:a16="http://schemas.microsoft.com/office/drawing/2014/main" val="3609414073"/>
                    </a:ext>
                  </a:extLst>
                </a:gridCol>
                <a:gridCol w="2453566">
                  <a:extLst>
                    <a:ext uri="{9D8B030D-6E8A-4147-A177-3AD203B41FA5}">
                      <a16:colId xmlns:a16="http://schemas.microsoft.com/office/drawing/2014/main" val="992660499"/>
                    </a:ext>
                  </a:extLst>
                </a:gridCol>
                <a:gridCol w="2433794">
                  <a:extLst>
                    <a:ext uri="{9D8B030D-6E8A-4147-A177-3AD203B41FA5}">
                      <a16:colId xmlns:a16="http://schemas.microsoft.com/office/drawing/2014/main" val="1320266495"/>
                    </a:ext>
                  </a:extLst>
                </a:gridCol>
              </a:tblGrid>
              <a:tr h="548811">
                <a:tc>
                  <a:txBody>
                    <a:bodyPr/>
                    <a:lstStyle/>
                    <a:p>
                      <a:pPr algn="ctr"/>
                      <a:r>
                        <a:rPr lang="de-AT" sz="2200" dirty="0">
                          <a:latin typeface="+mj-lt"/>
                        </a:rPr>
                        <a:t>Gestalterisch / Künstlerisch</a:t>
                      </a:r>
                    </a:p>
                  </a:txBody>
                  <a:tcPr marT="108000" marB="108000">
                    <a:solidFill>
                      <a:srgbClr val="EAEAEA"/>
                    </a:solidFill>
                  </a:tcPr>
                </a:tc>
                <a:tc gridSpan="2">
                  <a:txBody>
                    <a:bodyPr/>
                    <a:lstStyle/>
                    <a:p>
                      <a:pPr algn="ctr"/>
                      <a:r>
                        <a:rPr lang="de-AT" sz="2200" dirty="0">
                          <a:latin typeface="+mj-lt"/>
                        </a:rPr>
                        <a:t>Forschend</a:t>
                      </a:r>
                    </a:p>
                  </a:txBody>
                  <a:tcPr marT="108000" marB="108000">
                    <a:solidFill>
                      <a:schemeClr val="accent1">
                        <a:lumMod val="20000"/>
                        <a:lumOff val="80000"/>
                      </a:schemeClr>
                    </a:solidFill>
                  </a:tcPr>
                </a:tc>
                <a:tc hMerge="1">
                  <a:txBody>
                    <a:bodyPr/>
                    <a:lstStyle/>
                    <a:p>
                      <a:pPr algn="ctr"/>
                      <a:endParaRPr lang="de-AT" sz="2200" dirty="0">
                        <a:latin typeface="+mj-lt"/>
                      </a:endParaRPr>
                    </a:p>
                  </a:txBody>
                  <a:tcPr marT="108000" marB="108000">
                    <a:solidFill>
                      <a:schemeClr val="bg1"/>
                    </a:solidFill>
                  </a:tcPr>
                </a:tc>
                <a:extLst>
                  <a:ext uri="{0D108BD9-81ED-4DB2-BD59-A6C34878D82A}">
                    <a16:rowId xmlns:a16="http://schemas.microsoft.com/office/drawing/2014/main" val="3546352233"/>
                  </a:ext>
                </a:extLst>
              </a:tr>
              <a:tr h="3219038">
                <a:tc>
                  <a:txBody>
                    <a:bodyPr/>
                    <a:lstStyle/>
                    <a:p>
                      <a:pPr algn="ctr"/>
                      <a:r>
                        <a:rPr lang="de-AT" dirty="0">
                          <a:latin typeface="+mj-lt"/>
                        </a:rPr>
                        <a:t>Gestalterisches bzw. künstlerisches Vorhaben</a:t>
                      </a:r>
                    </a:p>
                    <a:p>
                      <a:pPr algn="ctr"/>
                      <a:endParaRPr lang="de-AT" dirty="0">
                        <a:latin typeface="+mj-lt"/>
                      </a:endParaRPr>
                    </a:p>
                    <a:p>
                      <a:pPr algn="ctr"/>
                      <a:r>
                        <a:rPr lang="de-AT" dirty="0">
                          <a:latin typeface="+mj-lt"/>
                        </a:rPr>
                        <a:t>Anwendung einer </a:t>
                      </a:r>
                      <a:br>
                        <a:rPr lang="de-AT" dirty="0">
                          <a:latin typeface="+mj-lt"/>
                        </a:rPr>
                      </a:br>
                      <a:r>
                        <a:rPr lang="de-AT" dirty="0">
                          <a:latin typeface="+mj-lt"/>
                        </a:rPr>
                        <a:t>fachspezifischen </a:t>
                      </a:r>
                      <a:br>
                        <a:rPr lang="de-AT" dirty="0">
                          <a:latin typeface="+mj-lt"/>
                        </a:rPr>
                      </a:br>
                      <a:r>
                        <a:rPr lang="de-AT" dirty="0">
                          <a:latin typeface="+mj-lt"/>
                        </a:rPr>
                        <a:t>Methode </a:t>
                      </a:r>
                      <a:br>
                        <a:rPr lang="de-AT" dirty="0">
                          <a:latin typeface="+mj-lt"/>
                        </a:rPr>
                      </a:br>
                      <a:br>
                        <a:rPr lang="de-AT" dirty="0">
                          <a:latin typeface="+mj-lt"/>
                        </a:rPr>
                      </a:br>
                      <a:r>
                        <a:rPr lang="de-AT" dirty="0">
                          <a:solidFill>
                            <a:schemeClr val="accent3">
                              <a:lumMod val="75000"/>
                            </a:schemeClr>
                          </a:solidFill>
                          <a:latin typeface="+mj-lt"/>
                        </a:rPr>
                        <a:t>Entwicklung eines </a:t>
                      </a:r>
                      <a:br>
                        <a:rPr lang="de-AT" dirty="0">
                          <a:solidFill>
                            <a:schemeClr val="accent3">
                              <a:lumMod val="75000"/>
                            </a:schemeClr>
                          </a:solidFill>
                          <a:latin typeface="+mj-lt"/>
                        </a:rPr>
                      </a:br>
                      <a:r>
                        <a:rPr lang="de-AT" dirty="0">
                          <a:solidFill>
                            <a:schemeClr val="accent3">
                              <a:lumMod val="75000"/>
                            </a:schemeClr>
                          </a:solidFill>
                          <a:latin typeface="+mj-lt"/>
                        </a:rPr>
                        <a:t>Produkts / Praktischer Teil</a:t>
                      </a:r>
                    </a:p>
                    <a:p>
                      <a:pPr algn="ctr"/>
                      <a:endParaRPr lang="de-AT" dirty="0">
                        <a:latin typeface="+mj-lt"/>
                      </a:endParaRPr>
                    </a:p>
                    <a:p>
                      <a:pPr algn="ctr"/>
                      <a:r>
                        <a:rPr lang="de-AT" dirty="0">
                          <a:solidFill>
                            <a:schemeClr val="accent3">
                              <a:lumMod val="75000"/>
                            </a:schemeClr>
                          </a:solidFill>
                          <a:latin typeface="+mj-lt"/>
                        </a:rPr>
                        <a:t>Dokumentation des </a:t>
                      </a:r>
                      <a:br>
                        <a:rPr lang="de-AT" dirty="0">
                          <a:solidFill>
                            <a:schemeClr val="accent3">
                              <a:lumMod val="75000"/>
                            </a:schemeClr>
                          </a:solidFill>
                          <a:latin typeface="+mj-lt"/>
                        </a:rPr>
                      </a:br>
                      <a:r>
                        <a:rPr lang="de-AT" dirty="0">
                          <a:solidFill>
                            <a:schemeClr val="accent3">
                              <a:lumMod val="75000"/>
                            </a:schemeClr>
                          </a:solidFill>
                          <a:latin typeface="+mj-lt"/>
                        </a:rPr>
                        <a:t>Entstehungsprozesses</a:t>
                      </a:r>
                    </a:p>
                  </a:txBody>
                  <a:tcPr marT="108000" marB="108000">
                    <a:solidFill>
                      <a:srgbClr val="EAEAEA"/>
                    </a:solidFill>
                  </a:tcPr>
                </a:tc>
                <a:tc>
                  <a:txBody>
                    <a:bodyPr/>
                    <a:lstStyle/>
                    <a:p>
                      <a:pPr algn="ctr"/>
                      <a:r>
                        <a:rPr lang="de-AT" dirty="0">
                          <a:latin typeface="+mj-lt"/>
                        </a:rPr>
                        <a:t>Erkenntnisinteresse</a:t>
                      </a:r>
                    </a:p>
                    <a:p>
                      <a:pPr algn="ctr"/>
                      <a:endParaRPr lang="de-AT" dirty="0">
                        <a:latin typeface="+mj-lt"/>
                      </a:endParaRPr>
                    </a:p>
                    <a:p>
                      <a:pPr algn="ctr"/>
                      <a:r>
                        <a:rPr lang="de-AT" dirty="0">
                          <a:latin typeface="+mj-lt"/>
                        </a:rPr>
                        <a:t>Anwendung einer fachspezifischen Methode</a:t>
                      </a:r>
                    </a:p>
                    <a:p>
                      <a:pPr algn="ctr"/>
                      <a:endParaRPr lang="de-AT" dirty="0">
                        <a:latin typeface="+mj-lt"/>
                      </a:endParaRPr>
                    </a:p>
                    <a:p>
                      <a:pPr algn="ctr"/>
                      <a:r>
                        <a:rPr lang="de-AT" dirty="0">
                          <a:solidFill>
                            <a:schemeClr val="accent3">
                              <a:lumMod val="75000"/>
                            </a:schemeClr>
                          </a:solidFill>
                          <a:latin typeface="+mj-lt"/>
                        </a:rPr>
                        <a:t>Verfassen einer schriftlichen Arbeit</a:t>
                      </a:r>
                    </a:p>
                  </a:txBody>
                  <a:tcPr marT="108000" marB="108000">
                    <a:solidFill>
                      <a:schemeClr val="accent1">
                        <a:lumMod val="20000"/>
                        <a:lumOff val="80000"/>
                      </a:schemeClr>
                    </a:solidFill>
                  </a:tcPr>
                </a:tc>
                <a:tc>
                  <a:txBody>
                    <a:bodyPr/>
                    <a:lstStyle/>
                    <a:p>
                      <a:pPr algn="ctr"/>
                      <a:r>
                        <a:rPr lang="de-AT" dirty="0">
                          <a:latin typeface="+mj-lt"/>
                        </a:rPr>
                        <a:t>Erkenntnisinteresse </a:t>
                      </a:r>
                    </a:p>
                    <a:p>
                      <a:pPr algn="ctr"/>
                      <a:endParaRPr lang="de-AT" dirty="0">
                        <a:latin typeface="+mj-lt"/>
                      </a:endParaRPr>
                    </a:p>
                    <a:p>
                      <a:pPr algn="ctr"/>
                      <a:r>
                        <a:rPr lang="de-AT" dirty="0">
                          <a:latin typeface="+mj-lt"/>
                        </a:rPr>
                        <a:t>Anwendung einer fachspezifischen Methode</a:t>
                      </a:r>
                    </a:p>
                    <a:p>
                      <a:pPr algn="ctr"/>
                      <a:endParaRPr lang="de-AT" dirty="0">
                        <a:latin typeface="+mj-lt"/>
                      </a:endParaRPr>
                    </a:p>
                    <a:p>
                      <a:pPr algn="ctr"/>
                      <a:r>
                        <a:rPr lang="de-AT" dirty="0">
                          <a:solidFill>
                            <a:schemeClr val="accent3">
                              <a:lumMod val="75000"/>
                            </a:schemeClr>
                          </a:solidFill>
                          <a:latin typeface="+mj-lt"/>
                        </a:rPr>
                        <a:t>Entwicklung eines  Produkts / Prakt. Teil</a:t>
                      </a:r>
                    </a:p>
                    <a:p>
                      <a:pPr algn="ctr"/>
                      <a:endParaRPr lang="de-AT" dirty="0">
                        <a:latin typeface="+mj-lt"/>
                      </a:endParaRPr>
                    </a:p>
                    <a:p>
                      <a:pPr algn="ctr"/>
                      <a:r>
                        <a:rPr lang="de-AT" dirty="0">
                          <a:solidFill>
                            <a:schemeClr val="accent3">
                              <a:lumMod val="75000"/>
                            </a:schemeClr>
                          </a:solidFill>
                          <a:latin typeface="+mj-lt"/>
                        </a:rPr>
                        <a:t>Dokumentation des Entstehungsprozesses</a:t>
                      </a:r>
                    </a:p>
                  </a:txBody>
                  <a:tcPr marT="108000" marB="108000">
                    <a:solidFill>
                      <a:schemeClr val="accent1">
                        <a:lumMod val="20000"/>
                        <a:lumOff val="80000"/>
                      </a:schemeClr>
                    </a:solidFill>
                  </a:tcPr>
                </a:tc>
                <a:extLst>
                  <a:ext uri="{0D108BD9-81ED-4DB2-BD59-A6C34878D82A}">
                    <a16:rowId xmlns:a16="http://schemas.microsoft.com/office/drawing/2014/main" val="1543495895"/>
                  </a:ext>
                </a:extLst>
              </a:tr>
              <a:tr h="1064650">
                <a:tc gridSpan="3">
                  <a:txBody>
                    <a:bodyPr/>
                    <a:lstStyle/>
                    <a:p>
                      <a:pPr marL="0" indent="0" algn="ctr">
                        <a:spcAft>
                          <a:spcPts val="600"/>
                        </a:spcAft>
                        <a:buFont typeface="Symbol" panose="05050102010706020507" pitchFamily="18" charset="2"/>
                        <a:buNone/>
                      </a:pPr>
                      <a:r>
                        <a:rPr lang="de-AT" sz="1800" dirty="0">
                          <a:latin typeface="+mj-lt"/>
                        </a:rPr>
                        <a:t>Begleitprotokoll </a:t>
                      </a:r>
                      <a:r>
                        <a:rPr lang="de-AT" sz="1400" dirty="0">
                          <a:latin typeface="+mj-lt"/>
                        </a:rPr>
                        <a:t>(kurze Dokumentation des Arbeitsverlaufs): </a:t>
                      </a:r>
                    </a:p>
                    <a:p>
                      <a:pPr marL="0" lvl="0" indent="0" algn="ctr">
                        <a:spcAft>
                          <a:spcPts val="600"/>
                        </a:spcAft>
                        <a:buFont typeface="Symbol" panose="05050102010706020507" pitchFamily="18" charset="2"/>
                        <a:buNone/>
                      </a:pPr>
                      <a:r>
                        <a:rPr lang="de-DE" sz="1400" dirty="0">
                          <a:latin typeface="+mj-lt"/>
                        </a:rPr>
                        <a:t>Vorgangsweise, ausgeführte Arbeiten, verwendete Hilfsmittel, aufgesuchte Bibliotheken etc. </a:t>
                      </a:r>
                    </a:p>
                    <a:p>
                      <a:pPr marL="457200" lvl="1" indent="0" algn="ctr">
                        <a:spcAft>
                          <a:spcPts val="600"/>
                        </a:spcAft>
                        <a:buFont typeface="Symbol" panose="05050102010706020507" pitchFamily="18" charset="2"/>
                        <a:buNone/>
                      </a:pPr>
                      <a:r>
                        <a:rPr lang="de-DE" sz="1400" dirty="0">
                          <a:latin typeface="+mj-lt"/>
                        </a:rPr>
                        <a:t>Besprechungen mit der betreuenden Lehrperson, Fortschritte, offene Fragen, Probleme, nächste Schritte</a:t>
                      </a:r>
                      <a:endParaRPr lang="de-AT" sz="1400" dirty="0">
                        <a:latin typeface="+mj-lt"/>
                      </a:endParaRPr>
                    </a:p>
                  </a:txBody>
                  <a:tcPr marT="108000" marB="108000">
                    <a:solidFill>
                      <a:srgbClr val="EAEAEA"/>
                    </a:solidFill>
                  </a:tcPr>
                </a:tc>
                <a:tc hMerge="1">
                  <a:txBody>
                    <a:bodyPr/>
                    <a:lstStyle/>
                    <a:p>
                      <a:pPr marL="0" indent="0">
                        <a:lnSpc>
                          <a:spcPct val="100000"/>
                        </a:lnSpc>
                        <a:spcBef>
                          <a:spcPts val="0"/>
                        </a:spcBef>
                        <a:spcAft>
                          <a:spcPts val="1200"/>
                        </a:spcAft>
                        <a:buFont typeface="Symbol" panose="05050102010706020507" pitchFamily="18" charset="2"/>
                        <a:buNone/>
                      </a:pPr>
                      <a:endParaRPr lang="de-AT" sz="1400" dirty="0">
                        <a:latin typeface="+mj-lt"/>
                      </a:endParaRPr>
                    </a:p>
                  </a:txBody>
                  <a:tcPr>
                    <a:solidFill>
                      <a:schemeClr val="accent1">
                        <a:lumMod val="20000"/>
                        <a:lumOff val="80000"/>
                      </a:schemeClr>
                    </a:solidFill>
                  </a:tcPr>
                </a:tc>
                <a:tc hMerge="1">
                  <a:txBody>
                    <a:bodyPr/>
                    <a:lstStyle/>
                    <a:p>
                      <a:pPr marL="0" indent="0">
                        <a:lnSpc>
                          <a:spcPct val="100000"/>
                        </a:lnSpc>
                        <a:spcBef>
                          <a:spcPts val="0"/>
                        </a:spcBef>
                        <a:spcAft>
                          <a:spcPts val="1200"/>
                        </a:spcAft>
                        <a:buFont typeface="Symbol" panose="05050102010706020507" pitchFamily="18" charset="2"/>
                        <a:buNone/>
                      </a:pPr>
                      <a:endParaRPr lang="de-AT" sz="1400" dirty="0">
                        <a:latin typeface="+mj-lt"/>
                      </a:endParaRPr>
                    </a:p>
                  </a:txBody>
                  <a:tcPr>
                    <a:solidFill>
                      <a:schemeClr val="accent1">
                        <a:lumMod val="20000"/>
                        <a:lumOff val="80000"/>
                      </a:schemeClr>
                    </a:solidFill>
                  </a:tcPr>
                </a:tc>
                <a:extLst>
                  <a:ext uri="{0D108BD9-81ED-4DB2-BD59-A6C34878D82A}">
                    <a16:rowId xmlns:a16="http://schemas.microsoft.com/office/drawing/2014/main" val="3487699897"/>
                  </a:ext>
                </a:extLst>
              </a:tr>
            </a:tbl>
          </a:graphicData>
        </a:graphic>
      </p:graphicFrame>
      <p:sp>
        <p:nvSpPr>
          <p:cNvPr id="3" name="Pfeil: nach unten 2">
            <a:extLst>
              <a:ext uri="{FF2B5EF4-FFF2-40B4-BE49-F238E27FC236}">
                <a16:creationId xmlns:a16="http://schemas.microsoft.com/office/drawing/2014/main" id="{35D003EF-3EC8-6152-0B31-444ECED3B547}"/>
              </a:ext>
            </a:extLst>
          </p:cNvPr>
          <p:cNvSpPr/>
          <p:nvPr/>
        </p:nvSpPr>
        <p:spPr>
          <a:xfrm>
            <a:off x="7583683" y="2220933"/>
            <a:ext cx="45719" cy="1556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Pfeil: nach unten 3">
            <a:extLst>
              <a:ext uri="{FF2B5EF4-FFF2-40B4-BE49-F238E27FC236}">
                <a16:creationId xmlns:a16="http://schemas.microsoft.com/office/drawing/2014/main" id="{796E3BC9-BA0E-9A3F-9B7F-111D7C168801}"/>
              </a:ext>
            </a:extLst>
          </p:cNvPr>
          <p:cNvSpPr/>
          <p:nvPr/>
        </p:nvSpPr>
        <p:spPr>
          <a:xfrm>
            <a:off x="7583683" y="3376195"/>
            <a:ext cx="45719" cy="1556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Pfeil: nach unten 4">
            <a:extLst>
              <a:ext uri="{FF2B5EF4-FFF2-40B4-BE49-F238E27FC236}">
                <a16:creationId xmlns:a16="http://schemas.microsoft.com/office/drawing/2014/main" id="{B99306AF-125D-D196-38A4-D5E4ED87C424}"/>
              </a:ext>
            </a:extLst>
          </p:cNvPr>
          <p:cNvSpPr/>
          <p:nvPr/>
        </p:nvSpPr>
        <p:spPr>
          <a:xfrm>
            <a:off x="10062723" y="2251413"/>
            <a:ext cx="45719" cy="1556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Pfeil: nach unten 6">
            <a:extLst>
              <a:ext uri="{FF2B5EF4-FFF2-40B4-BE49-F238E27FC236}">
                <a16:creationId xmlns:a16="http://schemas.microsoft.com/office/drawing/2014/main" id="{EB490161-AA0C-5D01-2EEF-75EE8A9CB65F}"/>
              </a:ext>
            </a:extLst>
          </p:cNvPr>
          <p:cNvSpPr/>
          <p:nvPr/>
        </p:nvSpPr>
        <p:spPr>
          <a:xfrm>
            <a:off x="10062722" y="3355875"/>
            <a:ext cx="45719" cy="1556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Pfeil: nach unten 9">
            <a:extLst>
              <a:ext uri="{FF2B5EF4-FFF2-40B4-BE49-F238E27FC236}">
                <a16:creationId xmlns:a16="http://schemas.microsoft.com/office/drawing/2014/main" id="{E45A7388-4426-F3F0-01ED-232BBF43A73A}"/>
              </a:ext>
            </a:extLst>
          </p:cNvPr>
          <p:cNvSpPr/>
          <p:nvPr/>
        </p:nvSpPr>
        <p:spPr>
          <a:xfrm rot="10800000">
            <a:off x="10062721" y="4186786"/>
            <a:ext cx="45719" cy="155642"/>
          </a:xfrm>
          <a:prstGeom prst="down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Pfeil: nach unten 12">
            <a:extLst>
              <a:ext uri="{FF2B5EF4-FFF2-40B4-BE49-F238E27FC236}">
                <a16:creationId xmlns:a16="http://schemas.microsoft.com/office/drawing/2014/main" id="{DCC233A2-602D-3947-FB98-C6C889FD13FB}"/>
              </a:ext>
            </a:extLst>
          </p:cNvPr>
          <p:cNvSpPr/>
          <p:nvPr/>
        </p:nvSpPr>
        <p:spPr>
          <a:xfrm>
            <a:off x="3560262" y="3325395"/>
            <a:ext cx="45719" cy="1556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Pfeil: nach unten 13">
            <a:extLst>
              <a:ext uri="{FF2B5EF4-FFF2-40B4-BE49-F238E27FC236}">
                <a16:creationId xmlns:a16="http://schemas.microsoft.com/office/drawing/2014/main" id="{6AB4017E-0741-B3D4-EDEE-F4A1DB4B4A1F}"/>
              </a:ext>
            </a:extLst>
          </p:cNvPr>
          <p:cNvSpPr/>
          <p:nvPr/>
        </p:nvSpPr>
        <p:spPr>
          <a:xfrm>
            <a:off x="3571692" y="2261573"/>
            <a:ext cx="45719" cy="1556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Pfeil: nach unten 15">
            <a:extLst>
              <a:ext uri="{FF2B5EF4-FFF2-40B4-BE49-F238E27FC236}">
                <a16:creationId xmlns:a16="http://schemas.microsoft.com/office/drawing/2014/main" id="{4C0DC6D5-AC3E-CB52-AEEB-C6843580BB44}"/>
              </a:ext>
            </a:extLst>
          </p:cNvPr>
          <p:cNvSpPr/>
          <p:nvPr/>
        </p:nvSpPr>
        <p:spPr>
          <a:xfrm rot="10800000">
            <a:off x="3583121" y="4227426"/>
            <a:ext cx="45719" cy="155642"/>
          </a:xfrm>
          <a:prstGeom prst="down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689980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C5927E-AEE0-87DA-491C-B973743ADBBB}"/>
              </a:ext>
            </a:extLst>
          </p:cNvPr>
          <p:cNvSpPr>
            <a:spLocks noGrp="1"/>
          </p:cNvSpPr>
          <p:nvPr>
            <p:ph type="title"/>
          </p:nvPr>
        </p:nvSpPr>
        <p:spPr/>
        <p:txBody>
          <a:bodyPr>
            <a:normAutofit/>
          </a:bodyPr>
          <a:lstStyle/>
          <a:p>
            <a:r>
              <a:rPr lang="de-DE" sz="2900" dirty="0"/>
              <a:t>Bespiele: </a:t>
            </a:r>
            <a:br>
              <a:rPr lang="de-DE" sz="2900" dirty="0"/>
            </a:br>
            <a:r>
              <a:rPr lang="de-DE" sz="2900" dirty="0"/>
              <a:t>Vom Themeninteresse zur Wahl der Methode und des Formats</a:t>
            </a:r>
            <a:endParaRPr lang="de-AT" sz="2900" dirty="0"/>
          </a:p>
        </p:txBody>
      </p:sp>
      <p:sp>
        <p:nvSpPr>
          <p:cNvPr id="3" name="Inhaltsplatzhalter 2">
            <a:extLst>
              <a:ext uri="{FF2B5EF4-FFF2-40B4-BE49-F238E27FC236}">
                <a16:creationId xmlns:a16="http://schemas.microsoft.com/office/drawing/2014/main" id="{EF0147EA-352E-D09E-4652-32DDAFBDAA7D}"/>
              </a:ext>
            </a:extLst>
          </p:cNvPr>
          <p:cNvSpPr>
            <a:spLocks noGrp="1"/>
          </p:cNvSpPr>
          <p:nvPr>
            <p:ph idx="1"/>
          </p:nvPr>
        </p:nvSpPr>
        <p:spPr>
          <a:xfrm>
            <a:off x="1107440" y="1964772"/>
            <a:ext cx="10277597" cy="4161708"/>
          </a:xfrm>
        </p:spPr>
        <p:txBody>
          <a:bodyPr>
            <a:normAutofit lnSpcReduction="10000"/>
          </a:bodyPr>
          <a:lstStyle/>
          <a:p>
            <a:pPr>
              <a:buFont typeface="Wingdings" panose="05000000000000000000" pitchFamily="2" charset="2"/>
              <a:buChar char="§"/>
            </a:pPr>
            <a:r>
              <a:rPr lang="de-DE" sz="1800" dirty="0">
                <a:latin typeface="Calibri Light" panose="020F0302020204030204" pitchFamily="34" charset="0"/>
                <a:ea typeface="Calibri Light" panose="020F0302020204030204" pitchFamily="34" charset="0"/>
                <a:cs typeface="Calibri Light" panose="020F0302020204030204" pitchFamily="34" charset="0"/>
              </a:rPr>
              <a:t> Stellen Gemeinschaftsgärten einen sozialen Faktor dar?  </a:t>
            </a:r>
            <a:r>
              <a:rPr lang="de-DE" sz="1800" dirty="0">
                <a:solidFill>
                  <a:schemeClr val="accent1"/>
                </a:solidFill>
                <a:latin typeface="Calibri Light" panose="020F0302020204030204" pitchFamily="34" charset="0"/>
                <a:ea typeface="Calibri Light" panose="020F0302020204030204" pitchFamily="34" charset="0"/>
                <a:cs typeface="Calibri Light" panose="020F0302020204030204" pitchFamily="34" charset="0"/>
              </a:rPr>
              <a:t>&gt; Interviews mit </a:t>
            </a:r>
            <a:r>
              <a:rPr lang="de-DE" sz="1800" dirty="0" err="1">
                <a:solidFill>
                  <a:schemeClr val="accent1"/>
                </a:solidFill>
                <a:latin typeface="Calibri Light" panose="020F0302020204030204" pitchFamily="34" charset="0"/>
                <a:ea typeface="Calibri Light" panose="020F0302020204030204" pitchFamily="34" charset="0"/>
                <a:cs typeface="Calibri Light" panose="020F0302020204030204" pitchFamily="34" charset="0"/>
              </a:rPr>
              <a:t>Gärtner:innen</a:t>
            </a:r>
            <a:endParaRPr lang="de-DE" sz="1800" dirty="0">
              <a:solidFill>
                <a:schemeClr val="accent1"/>
              </a:solidFill>
              <a:latin typeface="Calibri Light" panose="020F0302020204030204" pitchFamily="34" charset="0"/>
              <a:ea typeface="Calibri Light" panose="020F0302020204030204" pitchFamily="34" charset="0"/>
              <a:cs typeface="Calibri Light" panose="020F0302020204030204" pitchFamily="34" charset="0"/>
            </a:endParaRPr>
          </a:p>
          <a:p>
            <a:pPr>
              <a:buFont typeface="Wingdings" panose="05000000000000000000" pitchFamily="2" charset="2"/>
              <a:buChar char="§"/>
            </a:pPr>
            <a:r>
              <a:rPr lang="de-DE" sz="1800" dirty="0">
                <a:solidFill>
                  <a:schemeClr val="accent1"/>
                </a:solidFill>
                <a:latin typeface="Calibri Light" panose="020F0302020204030204" pitchFamily="34" charset="0"/>
                <a:ea typeface="Calibri Light" panose="020F0302020204030204" pitchFamily="34" charset="0"/>
                <a:cs typeface="Calibri Light" panose="020F0302020204030204" pitchFamily="34" charset="0"/>
              </a:rPr>
              <a:t> </a:t>
            </a:r>
            <a:r>
              <a:rPr lang="de-DE" sz="1800" dirty="0">
                <a:latin typeface="Calibri Light" panose="020F0302020204030204" pitchFamily="34" charset="0"/>
                <a:ea typeface="Calibri Light" panose="020F0302020204030204" pitchFamily="34" charset="0"/>
                <a:cs typeface="Calibri Light" panose="020F0302020204030204" pitchFamily="34" charset="0"/>
              </a:rPr>
              <a:t>Welche Libellen leben in meiner Umgebung? </a:t>
            </a:r>
            <a:r>
              <a:rPr lang="de-DE" sz="1800" dirty="0">
                <a:solidFill>
                  <a:schemeClr val="accent1"/>
                </a:solidFill>
                <a:latin typeface="Calibri Light" panose="020F0302020204030204" pitchFamily="34" charset="0"/>
                <a:ea typeface="Calibri Light" panose="020F0302020204030204" pitchFamily="34" charset="0"/>
                <a:cs typeface="Calibri Light" panose="020F0302020204030204" pitchFamily="34" charset="0"/>
              </a:rPr>
              <a:t>&gt; Libellen fangen, fotografieren, dokumentieren; Vergleich mit anderem Standort </a:t>
            </a:r>
          </a:p>
          <a:p>
            <a:pPr>
              <a:buFont typeface="Wingdings" panose="05000000000000000000" pitchFamily="2" charset="2"/>
              <a:buChar char="§"/>
            </a:pPr>
            <a:r>
              <a:rPr lang="de-DE" sz="1800" dirty="0">
                <a:solidFill>
                  <a:schemeClr val="accent1"/>
                </a:solidFill>
                <a:latin typeface="Calibri Light" panose="020F0302020204030204" pitchFamily="34" charset="0"/>
                <a:ea typeface="Calibri Light" panose="020F0302020204030204" pitchFamily="34" charset="0"/>
                <a:cs typeface="Calibri Light" panose="020F0302020204030204" pitchFamily="34" charset="0"/>
              </a:rPr>
              <a:t> </a:t>
            </a:r>
            <a:r>
              <a:rPr lang="de-DE" sz="1800" dirty="0">
                <a:latin typeface="Calibri Light" panose="020F0302020204030204" pitchFamily="34" charset="0"/>
                <a:ea typeface="Calibri Light" panose="020F0302020204030204" pitchFamily="34" charset="0"/>
                <a:cs typeface="Calibri Light" panose="020F0302020204030204" pitchFamily="34" charset="0"/>
              </a:rPr>
              <a:t>Wie haltbar ist industriell gezogenes Obst im Vergleich zur biologischen Variante? </a:t>
            </a:r>
            <a:r>
              <a:rPr lang="de-DE" sz="1800" dirty="0">
                <a:solidFill>
                  <a:schemeClr val="accent1"/>
                </a:solidFill>
                <a:latin typeface="Calibri Light" panose="020F0302020204030204" pitchFamily="34" charset="0"/>
                <a:ea typeface="Calibri Light" panose="020F0302020204030204" pitchFamily="34" charset="0"/>
                <a:cs typeface="Calibri Light" panose="020F0302020204030204" pitchFamily="34" charset="0"/>
              </a:rPr>
              <a:t>&gt;</a:t>
            </a:r>
            <a:r>
              <a:rPr lang="de-DE" sz="1800" dirty="0">
                <a:latin typeface="Calibri Light" panose="020F0302020204030204" pitchFamily="34" charset="0"/>
                <a:ea typeface="Calibri Light" panose="020F0302020204030204" pitchFamily="34" charset="0"/>
                <a:cs typeface="Calibri Light" panose="020F0302020204030204" pitchFamily="34" charset="0"/>
              </a:rPr>
              <a:t>  </a:t>
            </a:r>
            <a:r>
              <a:rPr lang="de-DE" sz="1800" dirty="0">
                <a:solidFill>
                  <a:schemeClr val="accent1"/>
                </a:solidFill>
                <a:latin typeface="Calibri Light" panose="020F0302020204030204" pitchFamily="34" charset="0"/>
                <a:ea typeface="Calibri Light" panose="020F0302020204030204" pitchFamily="34" charset="0"/>
                <a:cs typeface="Calibri Light" panose="020F0302020204030204" pitchFamily="34" charset="0"/>
              </a:rPr>
              <a:t>Fotostrecke </a:t>
            </a:r>
            <a:r>
              <a:rPr lang="de-DE" sz="1800" dirty="0">
                <a:latin typeface="Calibri Light" panose="020F0302020204030204" pitchFamily="34" charset="0"/>
                <a:ea typeface="Calibri Light" panose="020F0302020204030204" pitchFamily="34" charset="0"/>
                <a:cs typeface="Calibri Light" panose="020F0302020204030204" pitchFamily="34" charset="0"/>
              </a:rPr>
              <a:t>verderbender </a:t>
            </a:r>
            <a:r>
              <a:rPr lang="de-DE" sz="1800" dirty="0" err="1">
                <a:latin typeface="Calibri Light" panose="020F0302020204030204" pitchFamily="34" charset="0"/>
                <a:ea typeface="Calibri Light" panose="020F0302020204030204" pitchFamily="34" charset="0"/>
                <a:cs typeface="Calibri Light" panose="020F0302020204030204" pitchFamily="34" charset="0"/>
              </a:rPr>
              <a:t>Erbeeren</a:t>
            </a:r>
            <a:r>
              <a:rPr lang="de-DE" sz="1800" dirty="0">
                <a:latin typeface="Calibri Light" panose="020F0302020204030204" pitchFamily="34" charset="0"/>
                <a:ea typeface="Calibri Light" panose="020F0302020204030204" pitchFamily="34" charset="0"/>
                <a:cs typeface="Calibri Light" panose="020F0302020204030204" pitchFamily="34" charset="0"/>
              </a:rPr>
              <a:t> (z.B. Vergleich spanische Industrieerdbeere mit österreichischer Bioerdbeere)</a:t>
            </a:r>
          </a:p>
          <a:p>
            <a:pPr>
              <a:buFont typeface="Wingdings" panose="05000000000000000000" pitchFamily="2" charset="2"/>
              <a:buChar char="§"/>
            </a:pPr>
            <a:r>
              <a:rPr lang="de-DE" sz="1800" dirty="0">
                <a:latin typeface="Calibri Light" panose="020F0302020204030204" pitchFamily="34" charset="0"/>
                <a:ea typeface="Calibri Light" panose="020F0302020204030204" pitchFamily="34" charset="0"/>
                <a:cs typeface="Calibri Light" panose="020F0302020204030204" pitchFamily="34" charset="0"/>
              </a:rPr>
              <a:t>Wie verändert sich der </a:t>
            </a:r>
            <a:r>
              <a:rPr lang="de-DE" sz="1800" dirty="0" err="1">
                <a:latin typeface="Calibri Light" panose="020F0302020204030204" pitchFamily="34" charset="0"/>
                <a:ea typeface="Calibri Light" panose="020F0302020204030204" pitchFamily="34" charset="0"/>
                <a:cs typeface="Calibri Light" panose="020F0302020204030204" pitchFamily="34" charset="0"/>
              </a:rPr>
              <a:t>ph-Wert</a:t>
            </a:r>
            <a:r>
              <a:rPr lang="de-DE" sz="1800" dirty="0">
                <a:latin typeface="Calibri Light" panose="020F0302020204030204" pitchFamily="34" charset="0"/>
                <a:ea typeface="Calibri Light" panose="020F0302020204030204" pitchFamily="34" charset="0"/>
                <a:cs typeface="Calibri Light" panose="020F0302020204030204" pitchFamily="34" charset="0"/>
              </a:rPr>
              <a:t> eines Gewässers nach einem Regen? </a:t>
            </a:r>
            <a:r>
              <a:rPr lang="de-DE" sz="1800" dirty="0">
                <a:solidFill>
                  <a:schemeClr val="accent1"/>
                </a:solidFill>
                <a:latin typeface="Calibri Light" panose="020F0302020204030204" pitchFamily="34" charset="0"/>
                <a:ea typeface="Calibri Light" panose="020F0302020204030204" pitchFamily="34" charset="0"/>
                <a:cs typeface="Calibri Light" panose="020F0302020204030204" pitchFamily="34" charset="0"/>
              </a:rPr>
              <a:t>&gt; messen und vergleichen</a:t>
            </a:r>
            <a:r>
              <a:rPr lang="de-DE" sz="1800" dirty="0">
                <a:latin typeface="Calibri Light" panose="020F0302020204030204" pitchFamily="34" charset="0"/>
                <a:ea typeface="Calibri Light" panose="020F0302020204030204" pitchFamily="34" charset="0"/>
                <a:cs typeface="Calibri Light" panose="020F0302020204030204" pitchFamily="34" charset="0"/>
              </a:rPr>
              <a:t> (z.B. Alte Donau, Wolfgangsee, Salzach, …) </a:t>
            </a:r>
          </a:p>
          <a:p>
            <a:pPr>
              <a:buFont typeface="Wingdings" panose="05000000000000000000" pitchFamily="2" charset="2"/>
              <a:buChar char="§"/>
            </a:pPr>
            <a:r>
              <a:rPr lang="de-DE" sz="1800" dirty="0">
                <a:latin typeface="Calibri Light" panose="020F0302020204030204" pitchFamily="34" charset="0"/>
                <a:ea typeface="Calibri Light" panose="020F0302020204030204" pitchFamily="34" charset="0"/>
                <a:cs typeface="Calibri Light" panose="020F0302020204030204" pitchFamily="34" charset="0"/>
              </a:rPr>
              <a:t>Welche Lesevorlieben haben Jugendliche im Alter von 12-14 Jahren? </a:t>
            </a:r>
            <a:r>
              <a:rPr lang="de-DE" sz="1800" dirty="0">
                <a:solidFill>
                  <a:schemeClr val="accent1"/>
                </a:solidFill>
                <a:latin typeface="Calibri Light" panose="020F0302020204030204" pitchFamily="34" charset="0"/>
                <a:ea typeface="Calibri Light" panose="020F0302020204030204" pitchFamily="34" charset="0"/>
                <a:cs typeface="Calibri Light" panose="020F0302020204030204" pitchFamily="34" charset="0"/>
              </a:rPr>
              <a:t>&gt; Fragebogen</a:t>
            </a:r>
          </a:p>
          <a:p>
            <a:pPr>
              <a:buFont typeface="Wingdings" panose="05000000000000000000" pitchFamily="2" charset="2"/>
              <a:buChar char="§"/>
            </a:pPr>
            <a:r>
              <a:rPr lang="de-DE" sz="1800" dirty="0">
                <a:latin typeface="Calibri Light" panose="020F0302020204030204" pitchFamily="34" charset="0"/>
                <a:ea typeface="Calibri Light" panose="020F0302020204030204" pitchFamily="34" charset="0"/>
                <a:cs typeface="Calibri Light" panose="020F0302020204030204" pitchFamily="34" charset="0"/>
              </a:rPr>
              <a:t>Wie viele Frauen / Wie viele Männer holen Kinder von der Volksschule ab? </a:t>
            </a:r>
            <a:r>
              <a:rPr lang="de-DE" sz="1800" dirty="0">
                <a:solidFill>
                  <a:schemeClr val="accent1"/>
                </a:solidFill>
                <a:latin typeface="Calibri Light" panose="020F0302020204030204" pitchFamily="34" charset="0"/>
                <a:ea typeface="Calibri Light" panose="020F0302020204030204" pitchFamily="34" charset="0"/>
                <a:cs typeface="Calibri Light" panose="020F0302020204030204" pitchFamily="34" charset="0"/>
              </a:rPr>
              <a:t>&gt; Fotodokumentation</a:t>
            </a:r>
          </a:p>
          <a:p>
            <a:pPr>
              <a:buFont typeface="Wingdings" panose="05000000000000000000" pitchFamily="2" charset="2"/>
              <a:buChar char="§"/>
            </a:pPr>
            <a:r>
              <a:rPr lang="de-DE" sz="1800" dirty="0">
                <a:latin typeface="Calibri Light" panose="020F0302020204030204" pitchFamily="34" charset="0"/>
                <a:ea typeface="Calibri Light" panose="020F0302020204030204" pitchFamily="34" charset="0"/>
                <a:cs typeface="Calibri Light" panose="020F0302020204030204" pitchFamily="34" charset="0"/>
              </a:rPr>
              <a:t>Welche Vögel leben in meiner Umgebung? </a:t>
            </a:r>
            <a:r>
              <a:rPr lang="de-DE" sz="1800" dirty="0">
                <a:solidFill>
                  <a:schemeClr val="accent1"/>
                </a:solidFill>
                <a:latin typeface="Calibri Light" panose="020F0302020204030204" pitchFamily="34" charset="0"/>
                <a:ea typeface="Calibri Light" panose="020F0302020204030204" pitchFamily="34" charset="0"/>
                <a:cs typeface="Calibri Light" panose="020F0302020204030204" pitchFamily="34" charset="0"/>
              </a:rPr>
              <a:t>&gt; Tag des Vogelzählens</a:t>
            </a:r>
          </a:p>
          <a:p>
            <a:pPr>
              <a:buFont typeface="Wingdings" panose="05000000000000000000" pitchFamily="2" charset="2"/>
              <a:buChar char="§"/>
            </a:pPr>
            <a:r>
              <a:rPr lang="de-DE" sz="1800" dirty="0">
                <a:latin typeface="Calibri Light" panose="020F0302020204030204" pitchFamily="34" charset="0"/>
                <a:ea typeface="Calibri Light" panose="020F0302020204030204" pitchFamily="34" charset="0"/>
                <a:cs typeface="Calibri Light" panose="020F0302020204030204" pitchFamily="34" charset="0"/>
              </a:rPr>
              <a:t>Wie werden historische/zeitgeschichtliche/literarische Themen in </a:t>
            </a:r>
            <a:r>
              <a:rPr lang="de-DE" sz="1800" dirty="0" err="1">
                <a:latin typeface="Calibri Light" panose="020F0302020204030204" pitchFamily="34" charset="0"/>
                <a:ea typeface="Calibri Light" panose="020F0302020204030204" pitchFamily="34" charset="0"/>
                <a:cs typeface="Calibri Light" panose="020F0302020204030204" pitchFamily="34" charset="0"/>
              </a:rPr>
              <a:t>Graphic</a:t>
            </a:r>
            <a:r>
              <a:rPr lang="de-DE" sz="1800" dirty="0">
                <a:latin typeface="Calibri Light" panose="020F0302020204030204" pitchFamily="34" charset="0"/>
                <a:ea typeface="Calibri Light" panose="020F0302020204030204" pitchFamily="34" charset="0"/>
                <a:cs typeface="Calibri Light" panose="020F0302020204030204" pitchFamily="34" charset="0"/>
              </a:rPr>
              <a:t> </a:t>
            </a:r>
            <a:r>
              <a:rPr lang="de-DE" sz="1800" dirty="0" err="1">
                <a:latin typeface="Calibri Light" panose="020F0302020204030204" pitchFamily="34" charset="0"/>
                <a:ea typeface="Calibri Light" panose="020F0302020204030204" pitchFamily="34" charset="0"/>
                <a:cs typeface="Calibri Light" panose="020F0302020204030204" pitchFamily="34" charset="0"/>
              </a:rPr>
              <a:t>Novels</a:t>
            </a:r>
            <a:r>
              <a:rPr lang="de-DE" sz="1800" dirty="0">
                <a:latin typeface="Calibri Light" panose="020F0302020204030204" pitchFamily="34" charset="0"/>
                <a:ea typeface="Calibri Light" panose="020F0302020204030204" pitchFamily="34" charset="0"/>
                <a:cs typeface="Calibri Light" panose="020F0302020204030204" pitchFamily="34" charset="0"/>
              </a:rPr>
              <a:t> dargestellt? (z.B. Flucht, Afghanistan-Einsatz, NS-Vergangenheit, Fidel Castro, Kafka) &gt; </a:t>
            </a:r>
            <a:r>
              <a:rPr lang="de-DE" sz="1800" dirty="0">
                <a:solidFill>
                  <a:schemeClr val="accent1"/>
                </a:solidFill>
                <a:latin typeface="Calibri Light" panose="020F0302020204030204" pitchFamily="34" charset="0"/>
                <a:ea typeface="Calibri Light" panose="020F0302020204030204" pitchFamily="34" charset="0"/>
                <a:cs typeface="Calibri Light" panose="020F0302020204030204" pitchFamily="34" charset="0"/>
              </a:rPr>
              <a:t>Vergleich</a:t>
            </a:r>
            <a:endParaRPr lang="de-DE" sz="1800"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31292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C5927E-AEE0-87DA-491C-B973743ADBBB}"/>
              </a:ext>
            </a:extLst>
          </p:cNvPr>
          <p:cNvSpPr>
            <a:spLocks noGrp="1"/>
          </p:cNvSpPr>
          <p:nvPr>
            <p:ph type="title"/>
          </p:nvPr>
        </p:nvSpPr>
        <p:spPr/>
        <p:txBody>
          <a:bodyPr>
            <a:normAutofit/>
          </a:bodyPr>
          <a:lstStyle/>
          <a:p>
            <a:r>
              <a:rPr lang="de-DE" sz="3200" dirty="0"/>
              <a:t>ODER: Welches </a:t>
            </a:r>
            <a:r>
              <a:rPr lang="de-DE" sz="3200" dirty="0">
                <a:solidFill>
                  <a:schemeClr val="accent1"/>
                </a:solidFill>
              </a:rPr>
              <a:t>künstlerische Vorhaben möchte ich umsetzen?</a:t>
            </a:r>
            <a:endParaRPr lang="de-AT" sz="3200" dirty="0">
              <a:solidFill>
                <a:schemeClr val="accent1"/>
              </a:solidFill>
            </a:endParaRPr>
          </a:p>
        </p:txBody>
      </p:sp>
      <p:sp>
        <p:nvSpPr>
          <p:cNvPr id="3" name="Inhaltsplatzhalter 2">
            <a:extLst>
              <a:ext uri="{FF2B5EF4-FFF2-40B4-BE49-F238E27FC236}">
                <a16:creationId xmlns:a16="http://schemas.microsoft.com/office/drawing/2014/main" id="{EF0147EA-352E-D09E-4652-32DDAFBDAA7D}"/>
              </a:ext>
            </a:extLst>
          </p:cNvPr>
          <p:cNvSpPr>
            <a:spLocks noGrp="1"/>
          </p:cNvSpPr>
          <p:nvPr>
            <p:ph idx="1"/>
          </p:nvPr>
        </p:nvSpPr>
        <p:spPr>
          <a:xfrm>
            <a:off x="1097280" y="2011998"/>
            <a:ext cx="9210472" cy="3767780"/>
          </a:xfrm>
        </p:spPr>
        <p:txBody>
          <a:bodyPr>
            <a:normAutofit/>
          </a:bodyPr>
          <a:lstStyle/>
          <a:p>
            <a:pPr>
              <a:spcBef>
                <a:spcPts val="1800"/>
              </a:spcBef>
              <a:buFont typeface="Symbol" panose="05050102010706020507" pitchFamily="18" charset="2"/>
              <a:buChar char="-"/>
            </a:pPr>
            <a:r>
              <a:rPr lang="de-DE" sz="2400" dirty="0">
                <a:latin typeface="Calibri Light" panose="020F0302020204030204" pitchFamily="34" charset="0"/>
                <a:ea typeface="Calibri Light" panose="020F0302020204030204" pitchFamily="34" charset="0"/>
                <a:cs typeface="Calibri Light" panose="020F0302020204030204" pitchFamily="34" charset="0"/>
              </a:rPr>
              <a:t> </a:t>
            </a:r>
            <a:r>
              <a:rPr lang="de-DE" sz="1800" dirty="0">
                <a:latin typeface="Calibri Light" panose="020F0302020204030204" pitchFamily="34" charset="0"/>
                <a:ea typeface="Calibri Light" panose="020F0302020204030204" pitchFamily="34" charset="0"/>
                <a:cs typeface="Calibri Light" panose="020F0302020204030204" pitchFamily="34" charset="0"/>
              </a:rPr>
              <a:t>Verfassen eines Theaterstücks, Gestaltung einer </a:t>
            </a:r>
            <a:r>
              <a:rPr lang="de-DE" sz="1800" dirty="0" err="1">
                <a:latin typeface="Calibri Light" panose="020F0302020204030204" pitchFamily="34" charset="0"/>
                <a:ea typeface="Calibri Light" panose="020F0302020204030204" pitchFamily="34" charset="0"/>
                <a:cs typeface="Calibri Light" panose="020F0302020204030204" pitchFamily="34" charset="0"/>
              </a:rPr>
              <a:t>Graphic</a:t>
            </a:r>
            <a:r>
              <a:rPr lang="de-DE" sz="1800" dirty="0">
                <a:latin typeface="Calibri Light" panose="020F0302020204030204" pitchFamily="34" charset="0"/>
                <a:ea typeface="Calibri Light" panose="020F0302020204030204" pitchFamily="34" charset="0"/>
                <a:cs typeface="Calibri Light" panose="020F0302020204030204" pitchFamily="34" charset="0"/>
              </a:rPr>
              <a:t> </a:t>
            </a:r>
            <a:r>
              <a:rPr lang="de-DE" sz="1800" dirty="0" err="1">
                <a:latin typeface="Calibri Light" panose="020F0302020204030204" pitchFamily="34" charset="0"/>
                <a:ea typeface="Calibri Light" panose="020F0302020204030204" pitchFamily="34" charset="0"/>
                <a:cs typeface="Calibri Light" panose="020F0302020204030204" pitchFamily="34" charset="0"/>
              </a:rPr>
              <a:t>Novel</a:t>
            </a:r>
            <a:endParaRPr lang="de-DE" sz="1800" dirty="0">
              <a:latin typeface="Calibri Light" panose="020F0302020204030204" pitchFamily="34" charset="0"/>
              <a:ea typeface="Calibri Light" panose="020F0302020204030204" pitchFamily="34" charset="0"/>
              <a:cs typeface="Calibri Light" panose="020F0302020204030204" pitchFamily="34" charset="0"/>
            </a:endParaRPr>
          </a:p>
          <a:p>
            <a:pPr>
              <a:spcBef>
                <a:spcPts val="1800"/>
              </a:spcBef>
              <a:buFont typeface="Symbol" panose="05050102010706020507" pitchFamily="18" charset="2"/>
              <a:buChar char="-"/>
            </a:pPr>
            <a:r>
              <a:rPr lang="de-DE" sz="1800" dirty="0">
                <a:latin typeface="Calibri Light" panose="020F0302020204030204" pitchFamily="34" charset="0"/>
                <a:ea typeface="Calibri Light" panose="020F0302020204030204" pitchFamily="34" charset="0"/>
                <a:cs typeface="Calibri Light" panose="020F0302020204030204" pitchFamily="34" charset="0"/>
              </a:rPr>
              <a:t> Gestaltung einer Kunstausstellung</a:t>
            </a:r>
          </a:p>
          <a:p>
            <a:pPr>
              <a:spcBef>
                <a:spcPts val="1800"/>
              </a:spcBef>
              <a:buFont typeface="Symbol" panose="05050102010706020507" pitchFamily="18" charset="2"/>
              <a:buChar char="-"/>
            </a:pPr>
            <a:r>
              <a:rPr lang="de-DE" sz="1800" dirty="0">
                <a:latin typeface="Calibri Light" panose="020F0302020204030204" pitchFamily="34" charset="0"/>
                <a:ea typeface="Calibri Light" panose="020F0302020204030204" pitchFamily="34" charset="0"/>
                <a:cs typeface="Calibri Light" panose="020F0302020204030204" pitchFamily="34" charset="0"/>
              </a:rPr>
              <a:t> Musikproduktion</a:t>
            </a:r>
          </a:p>
          <a:p>
            <a:pPr>
              <a:spcBef>
                <a:spcPts val="1800"/>
              </a:spcBef>
              <a:buFont typeface="Symbol" panose="05050102010706020507" pitchFamily="18" charset="2"/>
              <a:buChar char="-"/>
            </a:pPr>
            <a:r>
              <a:rPr lang="de-DE" sz="1800" dirty="0">
                <a:latin typeface="Calibri Light" panose="020F0302020204030204" pitchFamily="34" charset="0"/>
                <a:ea typeface="Calibri Light" panose="020F0302020204030204" pitchFamily="34" charset="0"/>
                <a:cs typeface="Calibri Light" panose="020F0302020204030204" pitchFamily="34" charset="0"/>
              </a:rPr>
              <a:t> Planung eines Bauvorhabens / einer </a:t>
            </a:r>
            <a:r>
              <a:rPr lang="de-DE" sz="1800" dirty="0" err="1">
                <a:latin typeface="Calibri Light" panose="020F0302020204030204" pitchFamily="34" charset="0"/>
                <a:ea typeface="Calibri Light" panose="020F0302020204030204" pitchFamily="34" charset="0"/>
                <a:cs typeface="Calibri Light" panose="020F0302020204030204" pitchFamily="34" charset="0"/>
              </a:rPr>
              <a:t>Umraumgestaltung</a:t>
            </a:r>
            <a:endParaRPr lang="de-DE" sz="1800" dirty="0">
              <a:latin typeface="Calibri Light" panose="020F0302020204030204" pitchFamily="34" charset="0"/>
              <a:ea typeface="Calibri Light" panose="020F0302020204030204" pitchFamily="34" charset="0"/>
              <a:cs typeface="Calibri Light" panose="020F0302020204030204" pitchFamily="34" charset="0"/>
            </a:endParaRPr>
          </a:p>
          <a:p>
            <a:pPr>
              <a:spcBef>
                <a:spcPts val="1800"/>
              </a:spcBef>
              <a:buFont typeface="Symbol" panose="05050102010706020507" pitchFamily="18" charset="2"/>
              <a:buChar char="-"/>
            </a:pPr>
            <a:r>
              <a:rPr lang="de-DE" sz="1800" dirty="0">
                <a:latin typeface="Calibri Light" panose="020F0302020204030204" pitchFamily="34" charset="0"/>
                <a:ea typeface="Calibri Light" panose="020F0302020204030204" pitchFamily="34" charset="0"/>
                <a:cs typeface="Calibri Light" panose="020F0302020204030204" pitchFamily="34" charset="0"/>
              </a:rPr>
              <a:t> Komposition / Arrangement eines Musikstückes</a:t>
            </a:r>
          </a:p>
          <a:p>
            <a:pPr>
              <a:spcBef>
                <a:spcPts val="1800"/>
              </a:spcBef>
              <a:buFont typeface="Symbol" panose="05050102010706020507" pitchFamily="18" charset="2"/>
              <a:buChar char="-"/>
            </a:pPr>
            <a:r>
              <a:rPr lang="de-DE" sz="1800" dirty="0">
                <a:latin typeface="Calibri Light" panose="020F0302020204030204" pitchFamily="34" charset="0"/>
                <a:ea typeface="Calibri Light" panose="020F0302020204030204" pitchFamily="34" charset="0"/>
                <a:cs typeface="Calibri Light" panose="020F0302020204030204" pitchFamily="34" charset="0"/>
              </a:rPr>
              <a:t> Produktion eines Podcasts</a:t>
            </a:r>
          </a:p>
          <a:p>
            <a:pPr marL="0" indent="0">
              <a:buNone/>
            </a:pPr>
            <a:endParaRPr lang="de-DE" sz="2400"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36483300"/>
      </p:ext>
    </p:extLst>
  </p:cSld>
  <p:clrMapOvr>
    <a:masterClrMapping/>
  </p:clrMapOvr>
</p:sld>
</file>

<file path=ppt/theme/theme1.xml><?xml version="1.0" encoding="utf-8"?>
<a:theme xmlns:a="http://schemas.openxmlformats.org/drawingml/2006/main" name="Rückblick">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64b1d93-c153-4138-b5ea-88c2fcb8b3b7" xsi:nil="true"/>
    <lcf76f155ced4ddcb4097134ff3c332f xmlns="e55941de-ec79-4eb9-85d9-432651472e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A3045F13066B440B21438F1F4C58A1E" ma:contentTypeVersion="15" ma:contentTypeDescription="Ein neues Dokument erstellen." ma:contentTypeScope="" ma:versionID="0c8ce4b9fb89e5b624bd9b8a19382b8d">
  <xsd:schema xmlns:xsd="http://www.w3.org/2001/XMLSchema" xmlns:xs="http://www.w3.org/2001/XMLSchema" xmlns:p="http://schemas.microsoft.com/office/2006/metadata/properties" xmlns:ns2="e55941de-ec79-4eb9-85d9-432651472eb5" xmlns:ns3="864b1d93-c153-4138-b5ea-88c2fcb8b3b7" targetNamespace="http://schemas.microsoft.com/office/2006/metadata/properties" ma:root="true" ma:fieldsID="718e9573f014a943a2eeea7d766875a1" ns2:_="" ns3:_="">
    <xsd:import namespace="e55941de-ec79-4eb9-85d9-432651472eb5"/>
    <xsd:import namespace="864b1d93-c153-4138-b5ea-88c2fcb8b3b7"/>
    <xsd:element name="properties">
      <xsd:complexType>
        <xsd:sequence>
          <xsd:element name="documentManagement">
            <xsd:complexType>
              <xsd:all>
                <xsd:element ref="ns2:MediaServiceMetadata" minOccurs="0"/>
                <xsd:element ref="ns2:MediaServiceFastMetadata" minOccurs="0"/>
                <xsd:element ref="ns3:TaxCatchAll" minOccurs="0"/>
                <xsd:element ref="ns2:MediaServiceDateTaken" minOccurs="0"/>
                <xsd:element ref="ns2:MediaServiceGenerationTime" minOccurs="0"/>
                <xsd:element ref="ns2:MediaServiceEventHashCode" minOccurs="0"/>
                <xsd:element ref="ns2:lcf76f155ced4ddcb4097134ff3c332f"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5941de-ec79-4eb9-85d9-432651472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7a2cbbc9-235a-43c2-8359-fd989dfd359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b1d93-c153-4138-b5ea-88c2fcb8b3b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1a5f2041-482b-412d-a606-006716cb2963}" ma:internalName="TaxCatchAll" ma:showField="CatchAllData" ma:web="864b1d93-c153-4138-b5ea-88c2fcb8b3b7">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1778E5-76CE-4D0A-9405-697ACF427634}">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purl.org/dc/terms/"/>
    <ds:schemaRef ds:uri="e55941de-ec79-4eb9-85d9-432651472eb5"/>
    <ds:schemaRef ds:uri="864b1d93-c153-4138-b5ea-88c2fcb8b3b7"/>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03CC87E7-B4C1-472B-9975-75C3F37CBFB0}">
  <ds:schemaRefs>
    <ds:schemaRef ds:uri="http://schemas.microsoft.com/sharepoint/v3/contenttype/forms"/>
  </ds:schemaRefs>
</ds:datastoreItem>
</file>

<file path=customXml/itemProps3.xml><?xml version="1.0" encoding="utf-8"?>
<ds:datastoreItem xmlns:ds="http://schemas.openxmlformats.org/officeDocument/2006/customXml" ds:itemID="{358D3CD1-855C-4A38-B154-9C97226F04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5941de-ec79-4eb9-85d9-432651472eb5"/>
    <ds:schemaRef ds:uri="864b1d93-c153-4138-b5ea-88c2fcb8b3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1265</Words>
  <Application>Microsoft Office PowerPoint</Application>
  <PresentationFormat>Breitbild</PresentationFormat>
  <Paragraphs>176</Paragraphs>
  <Slides>19</Slides>
  <Notes>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19</vt:i4>
      </vt:variant>
    </vt:vector>
  </HeadingPairs>
  <TitlesOfParts>
    <vt:vector size="26" baseType="lpstr">
      <vt:lpstr>Arial</vt:lpstr>
      <vt:lpstr>Calibri</vt:lpstr>
      <vt:lpstr>Calibri Light</vt:lpstr>
      <vt:lpstr>Century Gothic</vt:lpstr>
      <vt:lpstr>Symbol</vt:lpstr>
      <vt:lpstr>Wingdings</vt:lpstr>
      <vt:lpstr>Rückblick</vt:lpstr>
      <vt:lpstr>Die abschließende Arbeit ab dem Schuljahr 2024/25</vt:lpstr>
      <vt:lpstr>Überblick</vt:lpstr>
      <vt:lpstr>PowerPoint-Präsentation</vt:lpstr>
      <vt:lpstr>PowerPoint-Präsentation</vt:lpstr>
      <vt:lpstr>Die Abschließende Arbeit: mögliche Ausrichtungen </vt:lpstr>
      <vt:lpstr>Mögliche Formate der abschließenden Arbeit</vt:lpstr>
      <vt:lpstr>Umsetzung der abschließenden Arbeit</vt:lpstr>
      <vt:lpstr>Bespiele:  Vom Themeninteresse zur Wahl der Methode und des Formats</vt:lpstr>
      <vt:lpstr>ODER: Welches künstlerische Vorhaben möchte ich umsetzen?</vt:lpstr>
      <vt:lpstr>Teile der Arbeit im neuen Format</vt:lpstr>
      <vt:lpstr>Dokumentation des Entstehungsprozesses</vt:lpstr>
      <vt:lpstr>Hauptteil Arbeitsschritte zum Ergebnis des gestalterischen/künstlerischen Prozesses werden in Wort &amp; Bild dargestellt</vt:lpstr>
      <vt:lpstr>PowerPoint-Präsentation</vt:lpstr>
      <vt:lpstr>Informiere dich unter www.ahs-vwa.at</vt:lpstr>
      <vt:lpstr>Preise und Auszeichnungen</vt:lpstr>
      <vt:lpstr>Zeitliche Struktur</vt:lpstr>
      <vt:lpstr>Zeitliche Struktur</vt:lpstr>
      <vt:lpstr>Staffel 1 – VWA Podcast</vt:lpstr>
      <vt:lpstr>     Fragen?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FILZ Teresa</dc:creator>
  <cp:lastModifiedBy>SIMMERL Helga</cp:lastModifiedBy>
  <cp:revision>45</cp:revision>
  <cp:lastPrinted>2024-10-18T06:28:37Z</cp:lastPrinted>
  <dcterms:created xsi:type="dcterms:W3CDTF">2021-03-18T20:41:42Z</dcterms:created>
  <dcterms:modified xsi:type="dcterms:W3CDTF">2024-10-21T17:43:25Z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0x0101000A3045F13066B440B21438F1F4C58A1E</vt:lpwstr>
  </property>
  <property fmtid="{D5CDD505-2E9C-101B-9397-08002B2CF9AE}" pid="3" name="MediaServiceImageTags">
    <vt:lpwstr/>
  </property>
</Properties>
</file>